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tiff" ContentType="image/tiff"/>
  <Default Extension="rels" ContentType="application/vnd.openxmlformats-package.relationships+xml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4" r:id="rId1"/>
    <p:sldMasterId id="2147483707" r:id="rId2"/>
  </p:sldMasterIdLst>
  <p:notesMasterIdLst>
    <p:notesMasterId r:id="rId18"/>
  </p:notesMasterIdLst>
  <p:sldIdLst>
    <p:sldId id="258" r:id="rId3"/>
    <p:sldId id="307" r:id="rId4"/>
    <p:sldId id="305" r:id="rId5"/>
    <p:sldId id="272" r:id="rId6"/>
    <p:sldId id="313" r:id="rId7"/>
    <p:sldId id="303" r:id="rId8"/>
    <p:sldId id="301" r:id="rId9"/>
    <p:sldId id="322" r:id="rId10"/>
    <p:sldId id="324" r:id="rId11"/>
    <p:sldId id="316" r:id="rId12"/>
    <p:sldId id="318" r:id="rId13"/>
    <p:sldId id="315" r:id="rId14"/>
    <p:sldId id="326" r:id="rId15"/>
    <p:sldId id="299" r:id="rId16"/>
    <p:sldId id="320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rgyro Kavvada" initials="AK" lastIdx="0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30" autoAdjust="0"/>
    <p:restoredTop sz="79552" autoAdjust="0"/>
  </p:normalViewPr>
  <p:slideViewPr>
    <p:cSldViewPr snapToGrid="0" snapToObjects="1">
      <p:cViewPr>
        <p:scale>
          <a:sx n="122" d="100"/>
          <a:sy n="122" d="100"/>
        </p:scale>
        <p:origin x="1112" y="-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20" Type="http://schemas.openxmlformats.org/officeDocument/2006/relationships/presProps" Target="presProps.xml"/><Relationship Id="rId21" Type="http://schemas.openxmlformats.org/officeDocument/2006/relationships/viewProps" Target="viewProps.xml"/><Relationship Id="rId22" Type="http://schemas.openxmlformats.org/officeDocument/2006/relationships/theme" Target="theme/theme1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notesMaster" Target="notesMasters/notesMaster1.xml"/><Relationship Id="rId1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825425-36F4-0A44-914C-48E3462CDB4D}" type="datetimeFigureOut">
              <a:rPr lang="en-US" smtClean="0"/>
              <a:t>7/12/17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A0418D-4DBA-DE40-B689-A5DEE177B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5634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32DBDB-569D-4D23-BD7C-073EA5DC607A}" type="slidenum">
              <a:rPr lang="en-US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52753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MADS: Ministry of Environment and Sustainable Development </a:t>
            </a:r>
          </a:p>
          <a:p>
            <a:r>
              <a:rPr lang="en-US" sz="1200" dirty="0" smtClean="0">
                <a:solidFill>
                  <a:schemeClr val="accent2"/>
                </a:solidFill>
                <a:latin typeface="Calibri" panose="020F0502020204030204" pitchFamily="34" charset="0"/>
              </a:rPr>
              <a:t>11.3.1 land consumption rate to population growth rate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226510-FE3A-484C-BEA9-DF19D2DC500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22885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E0A2FD-659A-7F4C-97B7-3A1C4AD0E4A1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29196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spcAft>
                <a:spcPts val="600"/>
              </a:spcAft>
              <a:buFont typeface="Wingdings" charset="2"/>
              <a:buChar char="§"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F1821D-6BEC-477D-96A9-A1F4BA398B40}" type="slidenum">
              <a:rPr lang="en-US">
                <a:solidFill>
                  <a:prstClr val="black"/>
                </a:solidFill>
              </a:rPr>
              <a:pPr/>
              <a:t>13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972725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United Nations Sustainable Development Goals (SDG) are a series of 17 goals set to end global poverty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 protect the planet, with the aim of achieving successes by 2030. The SDGs cover topics from global health,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climate change, economic inequality, sustainability, poverty, and more. This training will focus on addressing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SDG 15, whose focus is to “protect, restore and promote sustainable use of terrestrial ecosystems, sustainably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manage forests, combat desertification, and halt and reverse land degradation and halt biodiversity loss.”</a:t>
            </a:r>
          </a:p>
          <a:p>
            <a:endParaRPr lang="en-US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this webinar, participants will learn how to access and apply satellite data relevant to land indicators, such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as estimating total forest area and forest change. The webinar will include an overview of the SDGs, as well as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 introduction to image classification, change detection, and accuracy assessments.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E0A2FD-659A-7F4C-97B7-3A1C4AD0E4A1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907170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32DBDB-569D-4D23-BD7C-073EA5DC607A}" type="slidenum">
              <a:rPr lang="en-US">
                <a:solidFill>
                  <a:prstClr val="black"/>
                </a:solidFill>
              </a:rPr>
              <a:pPr/>
              <a:t>15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61104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32DBDB-569D-4D23-BD7C-073EA5DC607A}" type="slidenum">
              <a:rPr lang="en-US" smtClean="0">
                <a:solidFill>
                  <a:prstClr val="black"/>
                </a:solidFill>
              </a:rPr>
              <a:pPr/>
              <a:t>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50921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F1821D-6BEC-477D-96A9-A1F4BA398B40}" type="slidenum">
              <a:rPr lang="en-US">
                <a:solidFill>
                  <a:prstClr val="black"/>
                </a:solidFill>
              </a:rPr>
              <a:pPr/>
              <a:t>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70533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F1821D-6BEC-477D-96A9-A1F4BA398B40}" type="slidenum">
              <a:rPr lang="en-US">
                <a:solidFill>
                  <a:prstClr val="black"/>
                </a:solidFill>
              </a:rPr>
              <a:pPr/>
              <a:t>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15113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spcAft>
                <a:spcPts val="600"/>
              </a:spcAft>
              <a:buFont typeface="Wingdings" charset="2"/>
              <a:buNone/>
            </a:pPr>
            <a:r>
              <a:rPr lang="en-US" dirty="0" smtClean="0">
                <a:solidFill>
                  <a:srgbClr val="000000"/>
                </a:solidFill>
              </a:rPr>
              <a:t>EO and SDG Targets</a:t>
            </a:r>
          </a:p>
          <a:p>
            <a:pPr marL="285750" indent="-285750">
              <a:spcAft>
                <a:spcPts val="600"/>
              </a:spcAft>
              <a:buFont typeface="Wingdings" charset="2"/>
              <a:buChar char="§"/>
            </a:pPr>
            <a:r>
              <a:rPr lang="en-US" dirty="0" smtClean="0">
                <a:solidFill>
                  <a:srgbClr val="000000"/>
                </a:solidFill>
              </a:rPr>
              <a:t>EO can contribute to progress on SDGs by directly informing the Targets &amp; Indicators</a:t>
            </a:r>
          </a:p>
          <a:p>
            <a:pPr marL="285750" indent="-285750">
              <a:spcAft>
                <a:spcPts val="600"/>
              </a:spcAft>
              <a:buFont typeface="Wingdings" charset="2"/>
              <a:buChar char="§"/>
            </a:pPr>
            <a:r>
              <a:rPr lang="en-US" dirty="0" smtClean="0">
                <a:solidFill>
                  <a:srgbClr val="000000"/>
                </a:solidFill>
              </a:rPr>
              <a:t>EO can expedite process of countries achieving SDGs by directly informing Targets</a:t>
            </a:r>
          </a:p>
          <a:p>
            <a:pPr marL="285750" indent="-285750">
              <a:spcAft>
                <a:spcPts val="600"/>
              </a:spcAft>
              <a:buFont typeface="Wingdings" charset="2"/>
              <a:buChar char="§"/>
            </a:pPr>
            <a:r>
              <a:rPr lang="en-US" dirty="0" smtClean="0">
                <a:solidFill>
                  <a:srgbClr val="000000"/>
                </a:solidFill>
              </a:rPr>
              <a:t>Build broader scientific and technological base in country &amp; can support cross-regional collaborations</a:t>
            </a:r>
          </a:p>
          <a:p>
            <a:pPr marL="285750" indent="-285750">
              <a:spcAft>
                <a:spcPts val="600"/>
              </a:spcAft>
              <a:buFont typeface="Wingdings" charset="2"/>
              <a:buChar char="§"/>
            </a:pPr>
            <a:r>
              <a:rPr lang="en-US" dirty="0" smtClean="0">
                <a:solidFill>
                  <a:srgbClr val="000000"/>
                </a:solidFill>
              </a:rPr>
              <a:t>Help address cross-cutting issues: data disaggregation; national vs. global data; integration of alternative data sources </a:t>
            </a:r>
          </a:p>
          <a:p>
            <a:pPr marL="285750" indent="-285750">
              <a:spcAft>
                <a:spcPts val="600"/>
              </a:spcAft>
              <a:buFont typeface="Wingdings" charset="2"/>
              <a:buChar char="§"/>
            </a:pPr>
            <a:endParaRPr lang="en-US" dirty="0" smtClean="0">
              <a:solidFill>
                <a:srgbClr val="000000"/>
              </a:solidFill>
            </a:endParaRPr>
          </a:p>
          <a:p>
            <a:pPr>
              <a:spcAft>
                <a:spcPts val="600"/>
              </a:spcAft>
            </a:pPr>
            <a:r>
              <a:rPr lang="en-US" b="1" dirty="0" smtClean="0">
                <a:latin typeface="Calibri" panose="020F0502020204030204" pitchFamily="34" charset="0"/>
              </a:rPr>
              <a:t>Leave No One Behind </a:t>
            </a:r>
          </a:p>
          <a:p>
            <a:pPr>
              <a:spcAft>
                <a:spcPts val="600"/>
              </a:spcAft>
            </a:pPr>
            <a:r>
              <a:rPr lang="en-US" i="1" dirty="0" smtClean="0">
                <a:latin typeface="Calibri" panose="020F0502020204030204" pitchFamily="34" charset="0"/>
              </a:rPr>
              <a:t>How might GEO organize and leverage partnerships with global initiatives, coalitions, and networks to ensure that SDG commitments serve broad populations?</a:t>
            </a:r>
            <a:endParaRPr lang="en-US" dirty="0" smtClean="0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  <a:p>
            <a:pPr marL="285750" indent="-285750">
              <a:spcAft>
                <a:spcPts val="600"/>
              </a:spcAft>
              <a:buFont typeface="Wingdings" charset="2"/>
              <a:buChar char="§"/>
            </a:pPr>
            <a:endParaRPr lang="en-US" dirty="0" smtClean="0">
              <a:solidFill>
                <a:srgbClr val="000000"/>
              </a:solidFill>
            </a:endParaRPr>
          </a:p>
          <a:p>
            <a:pPr marL="285750" indent="-285750">
              <a:spcAft>
                <a:spcPts val="600"/>
              </a:spcAft>
              <a:buFont typeface="Wingdings" charset="2"/>
              <a:buChar char="§"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F1821D-6BEC-477D-96A9-A1F4BA398B40}" type="slidenum">
              <a:rPr lang="en-US">
                <a:solidFill>
                  <a:prstClr val="black"/>
                </a:solidFill>
              </a:rPr>
              <a:pPr/>
              <a:t>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2084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F1821D-6BEC-477D-96A9-A1F4BA398B40}" type="slidenum">
              <a:rPr lang="en-US" smtClean="0">
                <a:solidFill>
                  <a:prstClr val="black"/>
                </a:solidFill>
              </a:rPr>
              <a:pPr/>
              <a:t>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45204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F1821D-6BEC-477D-96A9-A1F4BA398B40}" type="slidenum">
              <a:rPr lang="en-US">
                <a:solidFill>
                  <a:prstClr val="black"/>
                </a:solidFill>
              </a:rPr>
              <a:pPr/>
              <a:t>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11357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F1821D-6BEC-477D-96A9-A1F4BA398B40}" type="slidenum">
              <a:rPr lang="en-US">
                <a:solidFill>
                  <a:prstClr val="black"/>
                </a:solidFill>
              </a:rPr>
              <a:pPr/>
              <a:t>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91409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798513" lvl="8" indent="0">
              <a:spcBef>
                <a:spcPts val="0"/>
              </a:spcBef>
              <a:spcAft>
                <a:spcPts val="1200"/>
              </a:spcAft>
              <a:buSzPct val="80000"/>
              <a:tabLst>
                <a:tab pos="798513" algn="l"/>
              </a:tabLst>
            </a:pPr>
            <a:endParaRPr lang="en-US" sz="2400" dirty="0" smtClean="0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E0A2FD-659A-7F4C-97B7-3A1C4AD0E4A1}" type="slidenum">
              <a:rPr lang="en-US" smtClean="0">
                <a:solidFill>
                  <a:prstClr val="black"/>
                </a:solidFill>
              </a:rPr>
              <a:pPr/>
              <a:t>10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85400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1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6057" indent="0" algn="ctr">
              <a:buNone/>
              <a:defRPr/>
            </a:lvl2pPr>
            <a:lvl3pPr marL="912114" indent="0" algn="ctr">
              <a:buNone/>
              <a:defRPr/>
            </a:lvl3pPr>
            <a:lvl4pPr marL="1368171" indent="0" algn="ctr">
              <a:buNone/>
              <a:defRPr/>
            </a:lvl4pPr>
            <a:lvl5pPr marL="1824228" indent="0" algn="ctr">
              <a:buNone/>
              <a:defRPr/>
            </a:lvl5pPr>
            <a:lvl6pPr marL="2280285" indent="0" algn="ctr">
              <a:buNone/>
              <a:defRPr/>
            </a:lvl6pPr>
            <a:lvl7pPr marL="2736342" indent="0" algn="ctr">
              <a:buNone/>
              <a:defRPr/>
            </a:lvl7pPr>
            <a:lvl8pPr marL="3192399" indent="0" algn="ctr">
              <a:buNone/>
              <a:defRPr/>
            </a:lvl8pPr>
            <a:lvl9pPr marL="3648456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202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759575" y="6149976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4F2210-F948-4EB9-9F1C-7150B291D2A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/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8950" y="131764"/>
            <a:ext cx="6851650" cy="5302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66590" y="1117218"/>
            <a:ext cx="7845425" cy="51371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02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759575" y="6149976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A3A486-7196-45DE-9051-0BC887229C12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/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8477" y="131764"/>
            <a:ext cx="1960563" cy="62960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63613" y="131764"/>
            <a:ext cx="5732462" cy="62960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02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759575" y="6149976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3A528A-8543-45AB-8665-42A7D3B87D0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/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963615" y="131764"/>
            <a:ext cx="7845425" cy="62960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202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759575" y="6149976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3B32CC-028E-4B93-A5B3-58A114D29B6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/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04604" y="1296144"/>
            <a:ext cx="8540265" cy="5589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onut 1"/>
          <p:cNvSpPr/>
          <p:nvPr userDrawn="1"/>
        </p:nvSpPr>
        <p:spPr bwMode="auto">
          <a:xfrm>
            <a:off x="6012159" y="5013175"/>
            <a:ext cx="91440" cy="91440"/>
          </a:xfrm>
          <a:prstGeom prst="donut">
            <a:avLst/>
          </a:prstGeom>
          <a:solidFill>
            <a:srgbClr val="005FAA"/>
          </a:solidFill>
          <a:ln>
            <a:solidFill>
              <a:srgbClr val="005FAA"/>
            </a:solidFill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2400" dirty="0">
              <a:solidFill>
                <a:srgbClr val="000000"/>
              </a:solidFill>
              <a:latin typeface="Times" pitchFamily="18" charset="0"/>
            </a:endParaRPr>
          </a:p>
        </p:txBody>
      </p:sp>
    </p:spTree>
    <p:extLst/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536" y="1772816"/>
            <a:ext cx="4100264" cy="475252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2816"/>
            <a:ext cx="4100264" cy="475252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95536" y="838200"/>
            <a:ext cx="8352928" cy="718592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</p:spTree>
    <p:extLst/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s w/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536" y="1781126"/>
            <a:ext cx="410185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5536" y="2574056"/>
            <a:ext cx="410185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81126"/>
            <a:ext cx="4103439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74056"/>
            <a:ext cx="4103439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95536" y="838200"/>
            <a:ext cx="8352928" cy="718592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</p:spTree>
    <p:extLst/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5536" y="838200"/>
            <a:ext cx="8352928" cy="718592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</p:spTree>
    <p:extLst/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 userDrawn="1"/>
        </p:nvSpPr>
        <p:spPr bwMode="auto">
          <a:xfrm>
            <a:off x="395536" y="5517232"/>
            <a:ext cx="8352928" cy="4261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5FAA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5FAA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5FAA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5FAA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5FAA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5FAA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5FAA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5FAA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5FAA"/>
                </a:solidFill>
                <a:latin typeface="Arial" charset="0"/>
              </a:defRPr>
            </a:lvl9pPr>
          </a:lstStyle>
          <a:p>
            <a:r>
              <a:rPr lang="en-US" kern="0" dirty="0" smtClean="0"/>
              <a:t>Click to edit Master title style</a:t>
            </a:r>
            <a:endParaRPr lang="en-GB" kern="0" dirty="0"/>
          </a:p>
        </p:txBody>
      </p:sp>
      <p:sp>
        <p:nvSpPr>
          <p:cNvPr id="4" name="Picture Placeholder 2"/>
          <p:cNvSpPr>
            <a:spLocks noGrp="1"/>
          </p:cNvSpPr>
          <p:nvPr>
            <p:ph type="pic" idx="1"/>
          </p:nvPr>
        </p:nvSpPr>
        <p:spPr>
          <a:xfrm>
            <a:off x="395536" y="1628800"/>
            <a:ext cx="8352928" cy="374441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 smtClean="0"/>
          </a:p>
        </p:txBody>
      </p:sp>
      <p:sp>
        <p:nvSpPr>
          <p:cNvPr id="5" name="Text Placeholder 3"/>
          <p:cNvSpPr>
            <a:spLocks noGrp="1"/>
          </p:cNvSpPr>
          <p:nvPr>
            <p:ph type="body" sz="half" idx="2"/>
          </p:nvPr>
        </p:nvSpPr>
        <p:spPr>
          <a:xfrm>
            <a:off x="395536" y="6093296"/>
            <a:ext cx="8352928" cy="44188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95536" y="838200"/>
            <a:ext cx="8352928" cy="718592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</p:spTree>
    <p:extLst/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75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/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1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1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6057" indent="0" algn="ctr">
              <a:buNone/>
              <a:defRPr/>
            </a:lvl2pPr>
            <a:lvl3pPr marL="912114" indent="0" algn="ctr">
              <a:buNone/>
              <a:defRPr/>
            </a:lvl3pPr>
            <a:lvl4pPr marL="1368171" indent="0" algn="ctr">
              <a:buNone/>
              <a:defRPr/>
            </a:lvl4pPr>
            <a:lvl5pPr marL="1824228" indent="0" algn="ctr">
              <a:buNone/>
              <a:defRPr/>
            </a:lvl5pPr>
            <a:lvl6pPr marL="2280285" indent="0" algn="ctr">
              <a:buNone/>
              <a:defRPr/>
            </a:lvl6pPr>
            <a:lvl7pPr marL="2736342" indent="0" algn="ctr">
              <a:buNone/>
              <a:defRPr/>
            </a:lvl7pPr>
            <a:lvl8pPr marL="3192399" indent="0" algn="ctr">
              <a:buNone/>
              <a:defRPr/>
            </a:lvl8pPr>
            <a:lvl9pPr marL="3648456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202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759575" y="6149976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4F2210-F948-4EB9-9F1C-7150B291D2A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6218189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8950" y="131764"/>
            <a:ext cx="6851650" cy="530225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66590" y="1117218"/>
            <a:ext cx="7845425" cy="51371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02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759575" y="6149976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68F364-ABBE-47B7-B03E-4B15E883269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/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8951" y="131770"/>
            <a:ext cx="6851650" cy="530225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66593" y="1117218"/>
            <a:ext cx="7845425" cy="51371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02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759575" y="6149976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68F364-ABBE-47B7-B03E-4B15E883269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6962333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7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99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20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995"/>
            </a:lvl1pPr>
            <a:lvl2pPr marL="456057" indent="0">
              <a:buNone/>
              <a:defRPr sz="1795"/>
            </a:lvl2pPr>
            <a:lvl3pPr marL="912114" indent="0">
              <a:buNone/>
              <a:defRPr sz="1596"/>
            </a:lvl3pPr>
            <a:lvl4pPr marL="1368171" indent="0">
              <a:buNone/>
              <a:defRPr sz="1397"/>
            </a:lvl4pPr>
            <a:lvl5pPr marL="1824228" indent="0">
              <a:buNone/>
              <a:defRPr sz="1397"/>
            </a:lvl5pPr>
            <a:lvl6pPr marL="2280285" indent="0">
              <a:buNone/>
              <a:defRPr sz="1397"/>
            </a:lvl6pPr>
            <a:lvl7pPr marL="2736342" indent="0">
              <a:buNone/>
              <a:defRPr sz="1397"/>
            </a:lvl7pPr>
            <a:lvl8pPr marL="3192399" indent="0">
              <a:buNone/>
              <a:defRPr sz="1397"/>
            </a:lvl8pPr>
            <a:lvl9pPr marL="3648456" indent="0">
              <a:buNone/>
              <a:defRPr sz="1397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02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759575" y="6149976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9C0806-32A3-4045-AD83-FE36221B182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6014293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8951" y="131770"/>
            <a:ext cx="6851650" cy="5302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63613" y="1290638"/>
            <a:ext cx="3846512" cy="5137150"/>
          </a:xfrm>
          <a:prstGeom prst="rect">
            <a:avLst/>
          </a:prstGeom>
        </p:spPr>
        <p:txBody>
          <a:bodyPr/>
          <a:lstStyle>
            <a:lvl1pPr>
              <a:defRPr sz="2793"/>
            </a:lvl1pPr>
            <a:lvl2pPr>
              <a:defRPr sz="2394"/>
            </a:lvl2pPr>
            <a:lvl3pPr>
              <a:defRPr sz="1995"/>
            </a:lvl3pPr>
            <a:lvl4pPr>
              <a:defRPr sz="1795"/>
            </a:lvl4pPr>
            <a:lvl5pPr>
              <a:defRPr sz="1795"/>
            </a:lvl5pPr>
            <a:lvl6pPr>
              <a:defRPr sz="1795"/>
            </a:lvl6pPr>
            <a:lvl7pPr>
              <a:defRPr sz="1795"/>
            </a:lvl7pPr>
            <a:lvl8pPr>
              <a:defRPr sz="1795"/>
            </a:lvl8pPr>
            <a:lvl9pPr>
              <a:defRPr sz="1795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62527" y="1290638"/>
            <a:ext cx="3846513" cy="5137150"/>
          </a:xfrm>
          <a:prstGeom prst="rect">
            <a:avLst/>
          </a:prstGeom>
        </p:spPr>
        <p:txBody>
          <a:bodyPr/>
          <a:lstStyle>
            <a:lvl1pPr>
              <a:defRPr sz="2793"/>
            </a:lvl1pPr>
            <a:lvl2pPr>
              <a:defRPr sz="2394"/>
            </a:lvl2pPr>
            <a:lvl3pPr>
              <a:defRPr sz="1995"/>
            </a:lvl3pPr>
            <a:lvl4pPr>
              <a:defRPr sz="1795"/>
            </a:lvl4pPr>
            <a:lvl5pPr>
              <a:defRPr sz="1795"/>
            </a:lvl5pPr>
            <a:lvl6pPr>
              <a:defRPr sz="1795"/>
            </a:lvl6pPr>
            <a:lvl7pPr>
              <a:defRPr sz="1795"/>
            </a:lvl7pPr>
            <a:lvl8pPr>
              <a:defRPr sz="1795"/>
            </a:lvl8pPr>
            <a:lvl9pPr>
              <a:defRPr sz="1795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02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759575" y="6149976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70706E-4E0B-42B2-B39E-2F5553F6BEA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0681577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394" b="1"/>
            </a:lvl1pPr>
            <a:lvl2pPr marL="456057" indent="0">
              <a:buNone/>
              <a:defRPr sz="1995" b="1"/>
            </a:lvl2pPr>
            <a:lvl3pPr marL="912114" indent="0">
              <a:buNone/>
              <a:defRPr sz="1795" b="1"/>
            </a:lvl3pPr>
            <a:lvl4pPr marL="1368171" indent="0">
              <a:buNone/>
              <a:defRPr sz="1596" b="1"/>
            </a:lvl4pPr>
            <a:lvl5pPr marL="1824228" indent="0">
              <a:buNone/>
              <a:defRPr sz="1596" b="1"/>
            </a:lvl5pPr>
            <a:lvl6pPr marL="2280285" indent="0">
              <a:buNone/>
              <a:defRPr sz="1596" b="1"/>
            </a:lvl6pPr>
            <a:lvl7pPr marL="2736342" indent="0">
              <a:buNone/>
              <a:defRPr sz="1596" b="1"/>
            </a:lvl7pPr>
            <a:lvl8pPr marL="3192399" indent="0">
              <a:buNone/>
              <a:defRPr sz="1596" b="1"/>
            </a:lvl8pPr>
            <a:lvl9pPr marL="3648456" indent="0">
              <a:buNone/>
              <a:defRPr sz="1596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394"/>
            </a:lvl1pPr>
            <a:lvl2pPr>
              <a:defRPr sz="1995"/>
            </a:lvl2pPr>
            <a:lvl3pPr>
              <a:defRPr sz="1795"/>
            </a:lvl3pPr>
            <a:lvl4pPr>
              <a:defRPr sz="1596"/>
            </a:lvl4pPr>
            <a:lvl5pPr>
              <a:defRPr sz="1596"/>
            </a:lvl5pPr>
            <a:lvl6pPr>
              <a:defRPr sz="1596"/>
            </a:lvl6pPr>
            <a:lvl7pPr>
              <a:defRPr sz="1596"/>
            </a:lvl7pPr>
            <a:lvl8pPr>
              <a:defRPr sz="1596"/>
            </a:lvl8pPr>
            <a:lvl9pPr>
              <a:defRPr sz="1596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0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394" b="1"/>
            </a:lvl1pPr>
            <a:lvl2pPr marL="456057" indent="0">
              <a:buNone/>
              <a:defRPr sz="1995" b="1"/>
            </a:lvl2pPr>
            <a:lvl3pPr marL="912114" indent="0">
              <a:buNone/>
              <a:defRPr sz="1795" b="1"/>
            </a:lvl3pPr>
            <a:lvl4pPr marL="1368171" indent="0">
              <a:buNone/>
              <a:defRPr sz="1596" b="1"/>
            </a:lvl4pPr>
            <a:lvl5pPr marL="1824228" indent="0">
              <a:buNone/>
              <a:defRPr sz="1596" b="1"/>
            </a:lvl5pPr>
            <a:lvl6pPr marL="2280285" indent="0">
              <a:buNone/>
              <a:defRPr sz="1596" b="1"/>
            </a:lvl6pPr>
            <a:lvl7pPr marL="2736342" indent="0">
              <a:buNone/>
              <a:defRPr sz="1596" b="1"/>
            </a:lvl7pPr>
            <a:lvl8pPr marL="3192399" indent="0">
              <a:buNone/>
              <a:defRPr sz="1596" b="1"/>
            </a:lvl8pPr>
            <a:lvl9pPr marL="3648456" indent="0">
              <a:buNone/>
              <a:defRPr sz="1596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0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394"/>
            </a:lvl1pPr>
            <a:lvl2pPr>
              <a:defRPr sz="1995"/>
            </a:lvl2pPr>
            <a:lvl3pPr>
              <a:defRPr sz="1795"/>
            </a:lvl3pPr>
            <a:lvl4pPr>
              <a:defRPr sz="1596"/>
            </a:lvl4pPr>
            <a:lvl5pPr>
              <a:defRPr sz="1596"/>
            </a:lvl5pPr>
            <a:lvl6pPr>
              <a:defRPr sz="1596"/>
            </a:lvl6pPr>
            <a:lvl7pPr>
              <a:defRPr sz="1596"/>
            </a:lvl7pPr>
            <a:lvl8pPr>
              <a:defRPr sz="1596"/>
            </a:lvl8pPr>
            <a:lvl9pPr>
              <a:defRPr sz="1596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202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759575" y="6149976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FEA3E0-6055-47E6-84D1-20E2C059354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1761727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8951" y="131770"/>
            <a:ext cx="6851650" cy="5302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02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759575" y="6149976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D4C99-ECE4-4D80-A461-21729846FA3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5640335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07844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1995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7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192"/>
            </a:lvl1pPr>
            <a:lvl2pPr>
              <a:defRPr sz="2793"/>
            </a:lvl2pPr>
            <a:lvl3pPr>
              <a:defRPr sz="2394"/>
            </a:lvl3pPr>
            <a:lvl4pPr>
              <a:defRPr sz="1995"/>
            </a:lvl4pPr>
            <a:lvl5pPr>
              <a:defRPr sz="1995"/>
            </a:lvl5pPr>
            <a:lvl6pPr>
              <a:defRPr sz="1995"/>
            </a:lvl6pPr>
            <a:lvl7pPr>
              <a:defRPr sz="1995"/>
            </a:lvl7pPr>
            <a:lvl8pPr>
              <a:defRPr sz="1995"/>
            </a:lvl8pPr>
            <a:lvl9pPr>
              <a:defRPr sz="1995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97"/>
            </a:lvl1pPr>
            <a:lvl2pPr marL="456057" indent="0">
              <a:buNone/>
              <a:defRPr sz="1197"/>
            </a:lvl2pPr>
            <a:lvl3pPr marL="912114" indent="0">
              <a:buNone/>
              <a:defRPr sz="998"/>
            </a:lvl3pPr>
            <a:lvl4pPr marL="1368171" indent="0">
              <a:buNone/>
              <a:defRPr sz="898"/>
            </a:lvl4pPr>
            <a:lvl5pPr marL="1824228" indent="0">
              <a:buNone/>
              <a:defRPr sz="898"/>
            </a:lvl5pPr>
            <a:lvl6pPr marL="2280285" indent="0">
              <a:buNone/>
              <a:defRPr sz="898"/>
            </a:lvl6pPr>
            <a:lvl7pPr marL="2736342" indent="0">
              <a:buNone/>
              <a:defRPr sz="898"/>
            </a:lvl7pPr>
            <a:lvl8pPr marL="3192399" indent="0">
              <a:buNone/>
              <a:defRPr sz="898"/>
            </a:lvl8pPr>
            <a:lvl9pPr marL="3648456" indent="0">
              <a:buNone/>
              <a:defRPr sz="898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02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759575" y="6149976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066598-E612-40E6-9C59-439D0AA070A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7834598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1995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192"/>
            </a:lvl1pPr>
            <a:lvl2pPr marL="456057" indent="0">
              <a:buNone/>
              <a:defRPr sz="2793"/>
            </a:lvl2pPr>
            <a:lvl3pPr marL="912114" indent="0">
              <a:buNone/>
              <a:defRPr sz="2394"/>
            </a:lvl3pPr>
            <a:lvl4pPr marL="1368171" indent="0">
              <a:buNone/>
              <a:defRPr sz="1995"/>
            </a:lvl4pPr>
            <a:lvl5pPr marL="1824228" indent="0">
              <a:buNone/>
              <a:defRPr sz="1995"/>
            </a:lvl5pPr>
            <a:lvl6pPr marL="2280285" indent="0">
              <a:buNone/>
              <a:defRPr sz="1995"/>
            </a:lvl6pPr>
            <a:lvl7pPr marL="2736342" indent="0">
              <a:buNone/>
              <a:defRPr sz="1995"/>
            </a:lvl7pPr>
            <a:lvl8pPr marL="3192399" indent="0">
              <a:buNone/>
              <a:defRPr sz="1995"/>
            </a:lvl8pPr>
            <a:lvl9pPr marL="3648456" indent="0">
              <a:buNone/>
              <a:defRPr sz="1995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97"/>
            </a:lvl1pPr>
            <a:lvl2pPr marL="456057" indent="0">
              <a:buNone/>
              <a:defRPr sz="1197"/>
            </a:lvl2pPr>
            <a:lvl3pPr marL="912114" indent="0">
              <a:buNone/>
              <a:defRPr sz="998"/>
            </a:lvl3pPr>
            <a:lvl4pPr marL="1368171" indent="0">
              <a:buNone/>
              <a:defRPr sz="898"/>
            </a:lvl4pPr>
            <a:lvl5pPr marL="1824228" indent="0">
              <a:buNone/>
              <a:defRPr sz="898"/>
            </a:lvl5pPr>
            <a:lvl6pPr marL="2280285" indent="0">
              <a:buNone/>
              <a:defRPr sz="898"/>
            </a:lvl6pPr>
            <a:lvl7pPr marL="2736342" indent="0">
              <a:buNone/>
              <a:defRPr sz="898"/>
            </a:lvl7pPr>
            <a:lvl8pPr marL="3192399" indent="0">
              <a:buNone/>
              <a:defRPr sz="898"/>
            </a:lvl8pPr>
            <a:lvl9pPr marL="3648456" indent="0">
              <a:buNone/>
              <a:defRPr sz="898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02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759575" y="6149976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37ABE0-BE2B-4CE6-ABA4-F736B3DD5A2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4290807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8951" y="131770"/>
            <a:ext cx="6851650" cy="5302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66593" y="1117218"/>
            <a:ext cx="7845425" cy="51371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02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759575" y="6149976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A3A486-7196-45DE-9051-0BC887229C12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4487246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8477" y="131770"/>
            <a:ext cx="1960563" cy="62960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63613" y="131770"/>
            <a:ext cx="5732462" cy="62960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02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759575" y="6149976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3A528A-8543-45AB-8665-42A7D3B87D0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2964045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99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995"/>
            </a:lvl1pPr>
            <a:lvl2pPr marL="456057" indent="0">
              <a:buNone/>
              <a:defRPr sz="1795"/>
            </a:lvl2pPr>
            <a:lvl3pPr marL="912114" indent="0">
              <a:buNone/>
              <a:defRPr sz="1596"/>
            </a:lvl3pPr>
            <a:lvl4pPr marL="1368171" indent="0">
              <a:buNone/>
              <a:defRPr sz="1397"/>
            </a:lvl4pPr>
            <a:lvl5pPr marL="1824228" indent="0">
              <a:buNone/>
              <a:defRPr sz="1397"/>
            </a:lvl5pPr>
            <a:lvl6pPr marL="2280285" indent="0">
              <a:buNone/>
              <a:defRPr sz="1397"/>
            </a:lvl6pPr>
            <a:lvl7pPr marL="2736342" indent="0">
              <a:buNone/>
              <a:defRPr sz="1397"/>
            </a:lvl7pPr>
            <a:lvl8pPr marL="3192399" indent="0">
              <a:buNone/>
              <a:defRPr sz="1397"/>
            </a:lvl8pPr>
            <a:lvl9pPr marL="3648456" indent="0">
              <a:buNone/>
              <a:defRPr sz="1397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02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759575" y="6149976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9C0806-32A3-4045-AD83-FE36221B182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/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963618" y="131770"/>
            <a:ext cx="7845425" cy="62960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202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759575" y="6149976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3B32CC-028E-4B93-A5B3-58A114D29B6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2224919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8950" y="131764"/>
            <a:ext cx="6851650" cy="5302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63613" y="1290638"/>
            <a:ext cx="3846512" cy="5137150"/>
          </a:xfrm>
          <a:prstGeom prst="rect">
            <a:avLst/>
          </a:prstGeom>
        </p:spPr>
        <p:txBody>
          <a:bodyPr/>
          <a:lstStyle>
            <a:lvl1pPr>
              <a:defRPr sz="2793"/>
            </a:lvl1pPr>
            <a:lvl2pPr>
              <a:defRPr sz="2394"/>
            </a:lvl2pPr>
            <a:lvl3pPr>
              <a:defRPr sz="1995"/>
            </a:lvl3pPr>
            <a:lvl4pPr>
              <a:defRPr sz="1795"/>
            </a:lvl4pPr>
            <a:lvl5pPr>
              <a:defRPr sz="1795"/>
            </a:lvl5pPr>
            <a:lvl6pPr>
              <a:defRPr sz="1795"/>
            </a:lvl6pPr>
            <a:lvl7pPr>
              <a:defRPr sz="1795"/>
            </a:lvl7pPr>
            <a:lvl8pPr>
              <a:defRPr sz="1795"/>
            </a:lvl8pPr>
            <a:lvl9pPr>
              <a:defRPr sz="1795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62527" y="1290638"/>
            <a:ext cx="3846513" cy="5137150"/>
          </a:xfrm>
          <a:prstGeom prst="rect">
            <a:avLst/>
          </a:prstGeom>
        </p:spPr>
        <p:txBody>
          <a:bodyPr/>
          <a:lstStyle>
            <a:lvl1pPr>
              <a:defRPr sz="2793"/>
            </a:lvl1pPr>
            <a:lvl2pPr>
              <a:defRPr sz="2394"/>
            </a:lvl2pPr>
            <a:lvl3pPr>
              <a:defRPr sz="1995"/>
            </a:lvl3pPr>
            <a:lvl4pPr>
              <a:defRPr sz="1795"/>
            </a:lvl4pPr>
            <a:lvl5pPr>
              <a:defRPr sz="1795"/>
            </a:lvl5pPr>
            <a:lvl6pPr>
              <a:defRPr sz="1795"/>
            </a:lvl6pPr>
            <a:lvl7pPr>
              <a:defRPr sz="1795"/>
            </a:lvl7pPr>
            <a:lvl8pPr>
              <a:defRPr sz="1795"/>
            </a:lvl8pPr>
            <a:lvl9pPr>
              <a:defRPr sz="1795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02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759575" y="6149976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70706E-4E0B-42B2-B39E-2F5553F6BEA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/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394" b="1"/>
            </a:lvl1pPr>
            <a:lvl2pPr marL="456057" indent="0">
              <a:buNone/>
              <a:defRPr sz="1995" b="1"/>
            </a:lvl2pPr>
            <a:lvl3pPr marL="912114" indent="0">
              <a:buNone/>
              <a:defRPr sz="1795" b="1"/>
            </a:lvl3pPr>
            <a:lvl4pPr marL="1368171" indent="0">
              <a:buNone/>
              <a:defRPr sz="1596" b="1"/>
            </a:lvl4pPr>
            <a:lvl5pPr marL="1824228" indent="0">
              <a:buNone/>
              <a:defRPr sz="1596" b="1"/>
            </a:lvl5pPr>
            <a:lvl6pPr marL="2280285" indent="0">
              <a:buNone/>
              <a:defRPr sz="1596" b="1"/>
            </a:lvl6pPr>
            <a:lvl7pPr marL="2736342" indent="0">
              <a:buNone/>
              <a:defRPr sz="1596" b="1"/>
            </a:lvl7pPr>
            <a:lvl8pPr marL="3192399" indent="0">
              <a:buNone/>
              <a:defRPr sz="1596" b="1"/>
            </a:lvl8pPr>
            <a:lvl9pPr marL="3648456" indent="0">
              <a:buNone/>
              <a:defRPr sz="1596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394"/>
            </a:lvl1pPr>
            <a:lvl2pPr>
              <a:defRPr sz="1995"/>
            </a:lvl2pPr>
            <a:lvl3pPr>
              <a:defRPr sz="1795"/>
            </a:lvl3pPr>
            <a:lvl4pPr>
              <a:defRPr sz="1596"/>
            </a:lvl4pPr>
            <a:lvl5pPr>
              <a:defRPr sz="1596"/>
            </a:lvl5pPr>
            <a:lvl6pPr>
              <a:defRPr sz="1596"/>
            </a:lvl6pPr>
            <a:lvl7pPr>
              <a:defRPr sz="1596"/>
            </a:lvl7pPr>
            <a:lvl8pPr>
              <a:defRPr sz="1596"/>
            </a:lvl8pPr>
            <a:lvl9pPr>
              <a:defRPr sz="1596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394" b="1"/>
            </a:lvl1pPr>
            <a:lvl2pPr marL="456057" indent="0">
              <a:buNone/>
              <a:defRPr sz="1995" b="1"/>
            </a:lvl2pPr>
            <a:lvl3pPr marL="912114" indent="0">
              <a:buNone/>
              <a:defRPr sz="1795" b="1"/>
            </a:lvl3pPr>
            <a:lvl4pPr marL="1368171" indent="0">
              <a:buNone/>
              <a:defRPr sz="1596" b="1"/>
            </a:lvl4pPr>
            <a:lvl5pPr marL="1824228" indent="0">
              <a:buNone/>
              <a:defRPr sz="1596" b="1"/>
            </a:lvl5pPr>
            <a:lvl6pPr marL="2280285" indent="0">
              <a:buNone/>
              <a:defRPr sz="1596" b="1"/>
            </a:lvl6pPr>
            <a:lvl7pPr marL="2736342" indent="0">
              <a:buNone/>
              <a:defRPr sz="1596" b="1"/>
            </a:lvl7pPr>
            <a:lvl8pPr marL="3192399" indent="0">
              <a:buNone/>
              <a:defRPr sz="1596" b="1"/>
            </a:lvl8pPr>
            <a:lvl9pPr marL="3648456" indent="0">
              <a:buNone/>
              <a:defRPr sz="1596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394"/>
            </a:lvl1pPr>
            <a:lvl2pPr>
              <a:defRPr sz="1995"/>
            </a:lvl2pPr>
            <a:lvl3pPr>
              <a:defRPr sz="1795"/>
            </a:lvl3pPr>
            <a:lvl4pPr>
              <a:defRPr sz="1596"/>
            </a:lvl4pPr>
            <a:lvl5pPr>
              <a:defRPr sz="1596"/>
            </a:lvl5pPr>
            <a:lvl6pPr>
              <a:defRPr sz="1596"/>
            </a:lvl6pPr>
            <a:lvl7pPr>
              <a:defRPr sz="1596"/>
            </a:lvl7pPr>
            <a:lvl8pPr>
              <a:defRPr sz="1596"/>
            </a:lvl8pPr>
            <a:lvl9pPr>
              <a:defRPr sz="1596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202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759575" y="6149976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FEA3E0-6055-47E6-84D1-20E2C059354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/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8950" y="131764"/>
            <a:ext cx="6851650" cy="5302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02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759575" y="6149976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D4C99-ECE4-4D80-A461-21729846FA3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/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1995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192"/>
            </a:lvl1pPr>
            <a:lvl2pPr>
              <a:defRPr sz="2793"/>
            </a:lvl2pPr>
            <a:lvl3pPr>
              <a:defRPr sz="2394"/>
            </a:lvl3pPr>
            <a:lvl4pPr>
              <a:defRPr sz="1995"/>
            </a:lvl4pPr>
            <a:lvl5pPr>
              <a:defRPr sz="1995"/>
            </a:lvl5pPr>
            <a:lvl6pPr>
              <a:defRPr sz="1995"/>
            </a:lvl6pPr>
            <a:lvl7pPr>
              <a:defRPr sz="1995"/>
            </a:lvl7pPr>
            <a:lvl8pPr>
              <a:defRPr sz="1995"/>
            </a:lvl8pPr>
            <a:lvl9pPr>
              <a:defRPr sz="1995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97"/>
            </a:lvl1pPr>
            <a:lvl2pPr marL="456057" indent="0">
              <a:buNone/>
              <a:defRPr sz="1197"/>
            </a:lvl2pPr>
            <a:lvl3pPr marL="912114" indent="0">
              <a:buNone/>
              <a:defRPr sz="998"/>
            </a:lvl3pPr>
            <a:lvl4pPr marL="1368171" indent="0">
              <a:buNone/>
              <a:defRPr sz="898"/>
            </a:lvl4pPr>
            <a:lvl5pPr marL="1824228" indent="0">
              <a:buNone/>
              <a:defRPr sz="898"/>
            </a:lvl5pPr>
            <a:lvl6pPr marL="2280285" indent="0">
              <a:buNone/>
              <a:defRPr sz="898"/>
            </a:lvl6pPr>
            <a:lvl7pPr marL="2736342" indent="0">
              <a:buNone/>
              <a:defRPr sz="898"/>
            </a:lvl7pPr>
            <a:lvl8pPr marL="3192399" indent="0">
              <a:buNone/>
              <a:defRPr sz="898"/>
            </a:lvl8pPr>
            <a:lvl9pPr marL="3648456" indent="0">
              <a:buNone/>
              <a:defRPr sz="898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02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759575" y="6149976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066598-E612-40E6-9C59-439D0AA070A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/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1995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192"/>
            </a:lvl1pPr>
            <a:lvl2pPr marL="456057" indent="0">
              <a:buNone/>
              <a:defRPr sz="2793"/>
            </a:lvl2pPr>
            <a:lvl3pPr marL="912114" indent="0">
              <a:buNone/>
              <a:defRPr sz="2394"/>
            </a:lvl3pPr>
            <a:lvl4pPr marL="1368171" indent="0">
              <a:buNone/>
              <a:defRPr sz="1995"/>
            </a:lvl4pPr>
            <a:lvl5pPr marL="1824228" indent="0">
              <a:buNone/>
              <a:defRPr sz="1995"/>
            </a:lvl5pPr>
            <a:lvl6pPr marL="2280285" indent="0">
              <a:buNone/>
              <a:defRPr sz="1995"/>
            </a:lvl6pPr>
            <a:lvl7pPr marL="2736342" indent="0">
              <a:buNone/>
              <a:defRPr sz="1995"/>
            </a:lvl7pPr>
            <a:lvl8pPr marL="3192399" indent="0">
              <a:buNone/>
              <a:defRPr sz="1995"/>
            </a:lvl8pPr>
            <a:lvl9pPr marL="3648456" indent="0">
              <a:buNone/>
              <a:defRPr sz="1995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97"/>
            </a:lvl1pPr>
            <a:lvl2pPr marL="456057" indent="0">
              <a:buNone/>
              <a:defRPr sz="1197"/>
            </a:lvl2pPr>
            <a:lvl3pPr marL="912114" indent="0">
              <a:buNone/>
              <a:defRPr sz="998"/>
            </a:lvl3pPr>
            <a:lvl4pPr marL="1368171" indent="0">
              <a:buNone/>
              <a:defRPr sz="898"/>
            </a:lvl4pPr>
            <a:lvl5pPr marL="1824228" indent="0">
              <a:buNone/>
              <a:defRPr sz="898"/>
            </a:lvl5pPr>
            <a:lvl6pPr marL="2280285" indent="0">
              <a:buNone/>
              <a:defRPr sz="898"/>
            </a:lvl6pPr>
            <a:lvl7pPr marL="2736342" indent="0">
              <a:buNone/>
              <a:defRPr sz="898"/>
            </a:lvl7pPr>
            <a:lvl8pPr marL="3192399" indent="0">
              <a:buNone/>
              <a:defRPr sz="898"/>
            </a:lvl8pPr>
            <a:lvl9pPr marL="3648456" indent="0">
              <a:buNone/>
              <a:defRPr sz="898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02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759575" y="6149976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37ABE0-BE2B-4CE6-ABA4-F736B3DD5A2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/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0.xml"/><Relationship Id="rId13" Type="http://schemas.openxmlformats.org/officeDocument/2006/relationships/theme" Target="../theme/theme2.xml"/><Relationship Id="rId14" Type="http://schemas.openxmlformats.org/officeDocument/2006/relationships/image" Target="../media/image1.jpeg"/><Relationship Id="rId1" Type="http://schemas.openxmlformats.org/officeDocument/2006/relationships/slideLayout" Target="../slideLayouts/slideLayout19.xml"/><Relationship Id="rId2" Type="http://schemas.openxmlformats.org/officeDocument/2006/relationships/slideLayout" Target="../slideLayouts/slideLayout20.xml"/><Relationship Id="rId3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2.xml"/><Relationship Id="rId5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5.xml"/><Relationship Id="rId8" Type="http://schemas.openxmlformats.org/officeDocument/2006/relationships/slideLayout" Target="../slideLayouts/slideLayout26.xml"/><Relationship Id="rId9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20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20" name="Rectangle 8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95">
              <a:solidFill>
                <a:srgbClr val="000000"/>
              </a:solidFill>
            </a:endParaRPr>
          </a:p>
        </p:txBody>
      </p:sp>
      <p:sp>
        <p:nvSpPr>
          <p:cNvPr id="9" name="Rectangle 202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564336" y="6482443"/>
            <a:ext cx="571500" cy="36739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397" dirty="0" smtClean="0">
                <a:solidFill>
                  <a:srgbClr val="000000"/>
                </a:solidFill>
              </a:rPr>
              <a:t>|‌  </a:t>
            </a:r>
            <a:fld id="{605F0397-9CF4-4B0D-B339-477C1D1488FE}" type="slidenum">
              <a:rPr lang="en-US" sz="1397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1995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9515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  <p:sldLayoutId id="2147483706" r:id="rId12"/>
    <p:sldLayoutId id="2147483684" r:id="rId13"/>
    <p:sldLayoutId id="2147483686" r:id="rId14"/>
    <p:sldLayoutId id="2147483687" r:id="rId15"/>
    <p:sldLayoutId id="2147483688" r:id="rId16"/>
    <p:sldLayoutId id="2147483689" r:id="rId17"/>
    <p:sldLayoutId id="2147483691" r:id="rId18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192" b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192" b="1">
          <a:solidFill>
            <a:schemeClr val="accent2"/>
          </a:solidFill>
          <a:latin typeface="Arial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192" b="1">
          <a:solidFill>
            <a:schemeClr val="accent2"/>
          </a:solidFill>
          <a:latin typeface="Arial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192" b="1">
          <a:solidFill>
            <a:schemeClr val="accent2"/>
          </a:solidFill>
          <a:latin typeface="Arial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192" b="1">
          <a:solidFill>
            <a:schemeClr val="accent2"/>
          </a:solidFill>
          <a:latin typeface="Arial" charset="0"/>
        </a:defRPr>
      </a:lvl5pPr>
      <a:lvl6pPr marL="456057" algn="l" rtl="0" fontAlgn="base">
        <a:lnSpc>
          <a:spcPct val="85000"/>
        </a:lnSpc>
        <a:spcBef>
          <a:spcPct val="0"/>
        </a:spcBef>
        <a:spcAft>
          <a:spcPct val="0"/>
        </a:spcAft>
        <a:defRPr sz="3192" b="1">
          <a:solidFill>
            <a:schemeClr val="accent2"/>
          </a:solidFill>
          <a:latin typeface="Arial" charset="0"/>
        </a:defRPr>
      </a:lvl6pPr>
      <a:lvl7pPr marL="912114" algn="l" rtl="0" fontAlgn="base">
        <a:lnSpc>
          <a:spcPct val="85000"/>
        </a:lnSpc>
        <a:spcBef>
          <a:spcPct val="0"/>
        </a:spcBef>
        <a:spcAft>
          <a:spcPct val="0"/>
        </a:spcAft>
        <a:defRPr sz="3192" b="1">
          <a:solidFill>
            <a:schemeClr val="accent2"/>
          </a:solidFill>
          <a:latin typeface="Arial" charset="0"/>
        </a:defRPr>
      </a:lvl7pPr>
      <a:lvl8pPr marL="1368171" algn="l" rtl="0" fontAlgn="base">
        <a:lnSpc>
          <a:spcPct val="85000"/>
        </a:lnSpc>
        <a:spcBef>
          <a:spcPct val="0"/>
        </a:spcBef>
        <a:spcAft>
          <a:spcPct val="0"/>
        </a:spcAft>
        <a:defRPr sz="3192" b="1">
          <a:solidFill>
            <a:schemeClr val="accent2"/>
          </a:solidFill>
          <a:latin typeface="Arial" charset="0"/>
        </a:defRPr>
      </a:lvl8pPr>
      <a:lvl9pPr marL="1824228" algn="l" rtl="0" fontAlgn="base">
        <a:lnSpc>
          <a:spcPct val="85000"/>
        </a:lnSpc>
        <a:spcBef>
          <a:spcPct val="0"/>
        </a:spcBef>
        <a:spcAft>
          <a:spcPct val="0"/>
        </a:spcAft>
        <a:defRPr sz="3192" b="1">
          <a:solidFill>
            <a:schemeClr val="accent2"/>
          </a:solidFill>
          <a:latin typeface="Arial" charset="0"/>
        </a:defRPr>
      </a:lvl9pPr>
    </p:titleStyle>
    <p:bodyStyle>
      <a:lvl1pPr marL="281869" indent="-281869" algn="l" rtl="0" eaLnBrk="0" fontAlgn="base" hangingPunct="0">
        <a:spcBef>
          <a:spcPct val="30000"/>
        </a:spcBef>
        <a:spcAft>
          <a:spcPct val="0"/>
        </a:spcAft>
        <a:buChar char="•"/>
        <a:defRPr sz="1995">
          <a:solidFill>
            <a:schemeClr val="tx1"/>
          </a:solidFill>
          <a:latin typeface="+mn-lt"/>
          <a:ea typeface="+mn-ea"/>
          <a:cs typeface="+mn-cs"/>
        </a:defRPr>
      </a:lvl1pPr>
      <a:lvl2pPr marL="634997" indent="-239114" algn="l" rtl="0" eaLnBrk="0" fontAlgn="base" hangingPunct="0">
        <a:spcBef>
          <a:spcPct val="30000"/>
        </a:spcBef>
        <a:spcAft>
          <a:spcPct val="0"/>
        </a:spcAft>
        <a:buFont typeface="Times" charset="0"/>
        <a:buChar char="–"/>
        <a:defRPr sz="1995">
          <a:solidFill>
            <a:schemeClr val="tx1"/>
          </a:solidFill>
          <a:latin typeface="+mn-lt"/>
        </a:defRPr>
      </a:lvl2pPr>
      <a:lvl3pPr marL="915281" indent="-166271" algn="l" rtl="0" eaLnBrk="0" fontAlgn="base" hangingPunct="0">
        <a:spcBef>
          <a:spcPct val="30000"/>
        </a:spcBef>
        <a:spcAft>
          <a:spcPct val="0"/>
        </a:spcAft>
        <a:buChar char="•"/>
        <a:defRPr sz="1995">
          <a:solidFill>
            <a:schemeClr val="tx1"/>
          </a:solidFill>
          <a:latin typeface="+mn-lt"/>
        </a:defRPr>
      </a:lvl3pPr>
      <a:lvl4pPr marL="1252574" indent="-223278" algn="l" rtl="0" eaLnBrk="0" fontAlgn="base" hangingPunct="0">
        <a:spcBef>
          <a:spcPct val="30000"/>
        </a:spcBef>
        <a:spcAft>
          <a:spcPct val="0"/>
        </a:spcAft>
        <a:buChar char="–"/>
        <a:defRPr sz="1995">
          <a:solidFill>
            <a:schemeClr val="tx1"/>
          </a:solidFill>
          <a:latin typeface="+mn-lt"/>
        </a:defRPr>
      </a:lvl4pPr>
      <a:lvl5pPr marL="1589865" indent="-223278" algn="l" rtl="0" eaLnBrk="0" fontAlgn="base" hangingPunct="0">
        <a:spcBef>
          <a:spcPct val="30000"/>
        </a:spcBef>
        <a:spcAft>
          <a:spcPct val="0"/>
        </a:spcAft>
        <a:buChar char="»"/>
        <a:defRPr sz="1995">
          <a:solidFill>
            <a:schemeClr val="tx1"/>
          </a:solidFill>
          <a:latin typeface="+mn-lt"/>
        </a:defRPr>
      </a:lvl5pPr>
      <a:lvl6pPr marL="2045922" indent="-223278" algn="l" rtl="0" fontAlgn="base">
        <a:spcBef>
          <a:spcPct val="30000"/>
        </a:spcBef>
        <a:spcAft>
          <a:spcPct val="0"/>
        </a:spcAft>
        <a:buChar char="»"/>
        <a:defRPr sz="1995">
          <a:solidFill>
            <a:schemeClr val="tx1"/>
          </a:solidFill>
          <a:latin typeface="+mn-lt"/>
        </a:defRPr>
      </a:lvl6pPr>
      <a:lvl7pPr marL="2501979" indent="-223278" algn="l" rtl="0" fontAlgn="base">
        <a:spcBef>
          <a:spcPct val="30000"/>
        </a:spcBef>
        <a:spcAft>
          <a:spcPct val="0"/>
        </a:spcAft>
        <a:buChar char="»"/>
        <a:defRPr sz="1995">
          <a:solidFill>
            <a:schemeClr val="tx1"/>
          </a:solidFill>
          <a:latin typeface="+mn-lt"/>
        </a:defRPr>
      </a:lvl7pPr>
      <a:lvl8pPr marL="2958036" indent="-223278" algn="l" rtl="0" fontAlgn="base">
        <a:spcBef>
          <a:spcPct val="30000"/>
        </a:spcBef>
        <a:spcAft>
          <a:spcPct val="0"/>
        </a:spcAft>
        <a:buChar char="»"/>
        <a:defRPr sz="1995">
          <a:solidFill>
            <a:schemeClr val="tx1"/>
          </a:solidFill>
          <a:latin typeface="+mn-lt"/>
        </a:defRPr>
      </a:lvl8pPr>
      <a:lvl9pPr marL="3414093" indent="-223278" algn="l" rtl="0" fontAlgn="base">
        <a:spcBef>
          <a:spcPct val="30000"/>
        </a:spcBef>
        <a:spcAft>
          <a:spcPct val="0"/>
        </a:spcAft>
        <a:buChar char="»"/>
        <a:defRPr sz="1995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2114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1pPr>
      <a:lvl2pPr marL="456057" algn="l" defTabSz="912114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2pPr>
      <a:lvl3pPr marL="912114" algn="l" defTabSz="912114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3pPr>
      <a:lvl4pPr marL="1368171" algn="l" defTabSz="912114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4pPr>
      <a:lvl5pPr marL="1824228" algn="l" defTabSz="912114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5pPr>
      <a:lvl6pPr marL="2280285" algn="l" defTabSz="912114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6pPr>
      <a:lvl7pPr marL="2736342" algn="l" defTabSz="912114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7pPr>
      <a:lvl8pPr marL="3192399" algn="l" defTabSz="912114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8pPr>
      <a:lvl9pPr marL="3648456" algn="l" defTabSz="912114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14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20" name="Rectangle 8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95">
              <a:solidFill>
                <a:srgbClr val="000000"/>
              </a:solidFill>
            </a:endParaRPr>
          </a:p>
        </p:txBody>
      </p:sp>
      <p:sp>
        <p:nvSpPr>
          <p:cNvPr id="9" name="Rectangle 202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564336" y="6482449"/>
            <a:ext cx="571500" cy="36739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397" dirty="0" smtClean="0">
                <a:solidFill>
                  <a:srgbClr val="000000"/>
                </a:solidFill>
              </a:rPr>
              <a:t>|‌  </a:t>
            </a:r>
            <a:fld id="{605F0397-9CF4-4B0D-B339-477C1D1488FE}" type="slidenum">
              <a:rPr lang="en-US" sz="1397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1995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54666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  <p:sldLayoutId id="2147483719" r:id="rId12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192" b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192" b="1">
          <a:solidFill>
            <a:schemeClr val="accent2"/>
          </a:solidFill>
          <a:latin typeface="Arial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192" b="1">
          <a:solidFill>
            <a:schemeClr val="accent2"/>
          </a:solidFill>
          <a:latin typeface="Arial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192" b="1">
          <a:solidFill>
            <a:schemeClr val="accent2"/>
          </a:solidFill>
          <a:latin typeface="Arial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192" b="1">
          <a:solidFill>
            <a:schemeClr val="accent2"/>
          </a:solidFill>
          <a:latin typeface="Arial" charset="0"/>
        </a:defRPr>
      </a:lvl5pPr>
      <a:lvl6pPr marL="456057" algn="l" rtl="0" fontAlgn="base">
        <a:lnSpc>
          <a:spcPct val="85000"/>
        </a:lnSpc>
        <a:spcBef>
          <a:spcPct val="0"/>
        </a:spcBef>
        <a:spcAft>
          <a:spcPct val="0"/>
        </a:spcAft>
        <a:defRPr sz="3192" b="1">
          <a:solidFill>
            <a:schemeClr val="accent2"/>
          </a:solidFill>
          <a:latin typeface="Arial" charset="0"/>
        </a:defRPr>
      </a:lvl6pPr>
      <a:lvl7pPr marL="912114" algn="l" rtl="0" fontAlgn="base">
        <a:lnSpc>
          <a:spcPct val="85000"/>
        </a:lnSpc>
        <a:spcBef>
          <a:spcPct val="0"/>
        </a:spcBef>
        <a:spcAft>
          <a:spcPct val="0"/>
        </a:spcAft>
        <a:defRPr sz="3192" b="1">
          <a:solidFill>
            <a:schemeClr val="accent2"/>
          </a:solidFill>
          <a:latin typeface="Arial" charset="0"/>
        </a:defRPr>
      </a:lvl7pPr>
      <a:lvl8pPr marL="1368171" algn="l" rtl="0" fontAlgn="base">
        <a:lnSpc>
          <a:spcPct val="85000"/>
        </a:lnSpc>
        <a:spcBef>
          <a:spcPct val="0"/>
        </a:spcBef>
        <a:spcAft>
          <a:spcPct val="0"/>
        </a:spcAft>
        <a:defRPr sz="3192" b="1">
          <a:solidFill>
            <a:schemeClr val="accent2"/>
          </a:solidFill>
          <a:latin typeface="Arial" charset="0"/>
        </a:defRPr>
      </a:lvl8pPr>
      <a:lvl9pPr marL="1824228" algn="l" rtl="0" fontAlgn="base">
        <a:lnSpc>
          <a:spcPct val="85000"/>
        </a:lnSpc>
        <a:spcBef>
          <a:spcPct val="0"/>
        </a:spcBef>
        <a:spcAft>
          <a:spcPct val="0"/>
        </a:spcAft>
        <a:defRPr sz="3192" b="1">
          <a:solidFill>
            <a:schemeClr val="accent2"/>
          </a:solidFill>
          <a:latin typeface="Arial" charset="0"/>
        </a:defRPr>
      </a:lvl9pPr>
    </p:titleStyle>
    <p:bodyStyle>
      <a:lvl1pPr marL="281869" indent="-281869" algn="l" rtl="0" eaLnBrk="0" fontAlgn="base" hangingPunct="0">
        <a:spcBef>
          <a:spcPct val="30000"/>
        </a:spcBef>
        <a:spcAft>
          <a:spcPct val="0"/>
        </a:spcAft>
        <a:buChar char="•"/>
        <a:defRPr sz="1995">
          <a:solidFill>
            <a:schemeClr val="tx1"/>
          </a:solidFill>
          <a:latin typeface="+mn-lt"/>
          <a:ea typeface="+mn-ea"/>
          <a:cs typeface="+mn-cs"/>
        </a:defRPr>
      </a:lvl1pPr>
      <a:lvl2pPr marL="634997" indent="-239114" algn="l" rtl="0" eaLnBrk="0" fontAlgn="base" hangingPunct="0">
        <a:spcBef>
          <a:spcPct val="30000"/>
        </a:spcBef>
        <a:spcAft>
          <a:spcPct val="0"/>
        </a:spcAft>
        <a:buFont typeface="Times" charset="0"/>
        <a:buChar char="–"/>
        <a:defRPr sz="1995">
          <a:solidFill>
            <a:schemeClr val="tx1"/>
          </a:solidFill>
          <a:latin typeface="+mn-lt"/>
        </a:defRPr>
      </a:lvl2pPr>
      <a:lvl3pPr marL="915281" indent="-166271" algn="l" rtl="0" eaLnBrk="0" fontAlgn="base" hangingPunct="0">
        <a:spcBef>
          <a:spcPct val="30000"/>
        </a:spcBef>
        <a:spcAft>
          <a:spcPct val="0"/>
        </a:spcAft>
        <a:buChar char="•"/>
        <a:defRPr sz="1995">
          <a:solidFill>
            <a:schemeClr val="tx1"/>
          </a:solidFill>
          <a:latin typeface="+mn-lt"/>
        </a:defRPr>
      </a:lvl3pPr>
      <a:lvl4pPr marL="1252574" indent="-223278" algn="l" rtl="0" eaLnBrk="0" fontAlgn="base" hangingPunct="0">
        <a:spcBef>
          <a:spcPct val="30000"/>
        </a:spcBef>
        <a:spcAft>
          <a:spcPct val="0"/>
        </a:spcAft>
        <a:buChar char="–"/>
        <a:defRPr sz="1995">
          <a:solidFill>
            <a:schemeClr val="tx1"/>
          </a:solidFill>
          <a:latin typeface="+mn-lt"/>
        </a:defRPr>
      </a:lvl4pPr>
      <a:lvl5pPr marL="1589865" indent="-223278" algn="l" rtl="0" eaLnBrk="0" fontAlgn="base" hangingPunct="0">
        <a:spcBef>
          <a:spcPct val="30000"/>
        </a:spcBef>
        <a:spcAft>
          <a:spcPct val="0"/>
        </a:spcAft>
        <a:buChar char="»"/>
        <a:defRPr sz="1995">
          <a:solidFill>
            <a:schemeClr val="tx1"/>
          </a:solidFill>
          <a:latin typeface="+mn-lt"/>
        </a:defRPr>
      </a:lvl5pPr>
      <a:lvl6pPr marL="2045922" indent="-223278" algn="l" rtl="0" fontAlgn="base">
        <a:spcBef>
          <a:spcPct val="30000"/>
        </a:spcBef>
        <a:spcAft>
          <a:spcPct val="0"/>
        </a:spcAft>
        <a:buChar char="»"/>
        <a:defRPr sz="1995">
          <a:solidFill>
            <a:schemeClr val="tx1"/>
          </a:solidFill>
          <a:latin typeface="+mn-lt"/>
        </a:defRPr>
      </a:lvl6pPr>
      <a:lvl7pPr marL="2501979" indent="-223278" algn="l" rtl="0" fontAlgn="base">
        <a:spcBef>
          <a:spcPct val="30000"/>
        </a:spcBef>
        <a:spcAft>
          <a:spcPct val="0"/>
        </a:spcAft>
        <a:buChar char="»"/>
        <a:defRPr sz="1995">
          <a:solidFill>
            <a:schemeClr val="tx1"/>
          </a:solidFill>
          <a:latin typeface="+mn-lt"/>
        </a:defRPr>
      </a:lvl7pPr>
      <a:lvl8pPr marL="2958036" indent="-223278" algn="l" rtl="0" fontAlgn="base">
        <a:spcBef>
          <a:spcPct val="30000"/>
        </a:spcBef>
        <a:spcAft>
          <a:spcPct val="0"/>
        </a:spcAft>
        <a:buChar char="»"/>
        <a:defRPr sz="1995">
          <a:solidFill>
            <a:schemeClr val="tx1"/>
          </a:solidFill>
          <a:latin typeface="+mn-lt"/>
        </a:defRPr>
      </a:lvl8pPr>
      <a:lvl9pPr marL="3414093" indent="-223278" algn="l" rtl="0" fontAlgn="base">
        <a:spcBef>
          <a:spcPct val="30000"/>
        </a:spcBef>
        <a:spcAft>
          <a:spcPct val="0"/>
        </a:spcAft>
        <a:buChar char="»"/>
        <a:defRPr sz="1995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2114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1pPr>
      <a:lvl2pPr marL="456057" algn="l" defTabSz="912114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2pPr>
      <a:lvl3pPr marL="912114" algn="l" defTabSz="912114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3pPr>
      <a:lvl4pPr marL="1368171" algn="l" defTabSz="912114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4pPr>
      <a:lvl5pPr marL="1824228" algn="l" defTabSz="912114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5pPr>
      <a:lvl6pPr marL="2280285" algn="l" defTabSz="912114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6pPr>
      <a:lvl7pPr marL="2736342" algn="l" defTabSz="912114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7pPr>
      <a:lvl8pPr marL="3192399" algn="l" defTabSz="912114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8pPr>
      <a:lvl9pPr marL="3648456" algn="l" defTabSz="912114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4" Type="http://schemas.openxmlformats.org/officeDocument/2006/relationships/image" Target="../media/image5.tiff"/><Relationship Id="rId5" Type="http://schemas.openxmlformats.org/officeDocument/2006/relationships/image" Target="../media/image6.png"/><Relationship Id="rId6" Type="http://schemas.openxmlformats.org/officeDocument/2006/relationships/image" Target="../media/image7.tiff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4" Type="http://schemas.openxmlformats.org/officeDocument/2006/relationships/image" Target="../media/image26.jpeg"/><Relationship Id="rId5" Type="http://schemas.openxmlformats.org/officeDocument/2006/relationships/image" Target="../media/image27.jpeg"/><Relationship Id="rId6" Type="http://schemas.openxmlformats.org/officeDocument/2006/relationships/image" Target="../media/image28.png"/><Relationship Id="rId7" Type="http://schemas.openxmlformats.org/officeDocument/2006/relationships/image" Target="../media/image29.jpeg"/><Relationship Id="rId8" Type="http://schemas.openxmlformats.org/officeDocument/2006/relationships/image" Target="../media/image30.jpeg"/><Relationship Id="rId9" Type="http://schemas.openxmlformats.org/officeDocument/2006/relationships/image" Target="../media/image31.tiff"/><Relationship Id="rId10" Type="http://schemas.openxmlformats.org/officeDocument/2006/relationships/image" Target="../media/image14.jpeg"/><Relationship Id="rId11" Type="http://schemas.openxmlformats.org/officeDocument/2006/relationships/image" Target="../media/image32.png"/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33.jpeg"/><Relationship Id="rId5" Type="http://schemas.openxmlformats.org/officeDocument/2006/relationships/image" Target="../media/image34.png"/><Relationship Id="rId6" Type="http://schemas.openxmlformats.org/officeDocument/2006/relationships/image" Target="../media/image35.tiff"/><Relationship Id="rId7" Type="http://schemas.openxmlformats.org/officeDocument/2006/relationships/image" Target="../media/image4.jpeg"/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10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40.png"/><Relationship Id="rId20" Type="http://schemas.openxmlformats.org/officeDocument/2006/relationships/image" Target="../media/image50.jpeg"/><Relationship Id="rId21" Type="http://schemas.openxmlformats.org/officeDocument/2006/relationships/image" Target="../media/image51.png"/><Relationship Id="rId22" Type="http://schemas.openxmlformats.org/officeDocument/2006/relationships/image" Target="../media/image52.tiff"/><Relationship Id="rId10" Type="http://schemas.openxmlformats.org/officeDocument/2006/relationships/image" Target="../media/image41.png"/><Relationship Id="rId11" Type="http://schemas.openxmlformats.org/officeDocument/2006/relationships/image" Target="../media/image42.png"/><Relationship Id="rId12" Type="http://schemas.openxmlformats.org/officeDocument/2006/relationships/image" Target="../media/image28.png"/><Relationship Id="rId13" Type="http://schemas.openxmlformats.org/officeDocument/2006/relationships/image" Target="../media/image43.png"/><Relationship Id="rId14" Type="http://schemas.openxmlformats.org/officeDocument/2006/relationships/image" Target="../media/image44.tiff"/><Relationship Id="rId15" Type="http://schemas.openxmlformats.org/officeDocument/2006/relationships/image" Target="../media/image45.png"/><Relationship Id="rId16" Type="http://schemas.openxmlformats.org/officeDocument/2006/relationships/image" Target="../media/image46.png"/><Relationship Id="rId17" Type="http://schemas.openxmlformats.org/officeDocument/2006/relationships/image" Target="../media/image47.tiff"/><Relationship Id="rId18" Type="http://schemas.openxmlformats.org/officeDocument/2006/relationships/image" Target="../media/image48.jpeg"/><Relationship Id="rId19" Type="http://schemas.openxmlformats.org/officeDocument/2006/relationships/image" Target="../media/image49.png"/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6.png"/><Relationship Id="rId4" Type="http://schemas.openxmlformats.org/officeDocument/2006/relationships/image" Target="../media/image14.jpeg"/><Relationship Id="rId5" Type="http://schemas.openxmlformats.org/officeDocument/2006/relationships/image" Target="../media/image37.png"/><Relationship Id="rId6" Type="http://schemas.openxmlformats.org/officeDocument/2006/relationships/image" Target="../media/image38.jpeg"/><Relationship Id="rId7" Type="http://schemas.openxmlformats.org/officeDocument/2006/relationships/image" Target="../media/image34.png"/><Relationship Id="rId8" Type="http://schemas.openxmlformats.org/officeDocument/2006/relationships/image" Target="../media/image3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4" Type="http://schemas.openxmlformats.org/officeDocument/2006/relationships/image" Target="../media/image15.png"/><Relationship Id="rId5" Type="http://schemas.openxmlformats.org/officeDocument/2006/relationships/hyperlink" Target="http://apihighways.data4sdgs.org/" TargetMode="External"/><Relationship Id="rId6" Type="http://schemas.openxmlformats.org/officeDocument/2006/relationships/image" Target="../media/image53.png"/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4" Type="http://schemas.openxmlformats.org/officeDocument/2006/relationships/image" Target="../media/image30.jpeg"/><Relationship Id="rId5" Type="http://schemas.openxmlformats.org/officeDocument/2006/relationships/image" Target="../media/image55.tiff"/><Relationship Id="rId6" Type="http://schemas.openxmlformats.org/officeDocument/2006/relationships/image" Target="../media/image56.jpeg"/><Relationship Id="rId7" Type="http://schemas.openxmlformats.org/officeDocument/2006/relationships/image" Target="../media/image14.jpeg"/><Relationship Id="rId8" Type="http://schemas.openxmlformats.org/officeDocument/2006/relationships/image" Target="../media/image32.png"/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mailto:Argyro.Kavvada@nasa.gov" TargetMode="External"/><Relationship Id="rId4" Type="http://schemas.openxmlformats.org/officeDocument/2006/relationships/image" Target="../media/image7.tiff"/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3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4" Type="http://schemas.openxmlformats.org/officeDocument/2006/relationships/image" Target="../media/image11.emf"/><Relationship Id="rId5" Type="http://schemas.openxmlformats.org/officeDocument/2006/relationships/image" Target="../media/image12.emf"/><Relationship Id="rId6" Type="http://schemas.openxmlformats.org/officeDocument/2006/relationships/image" Target="../media/image13.emf"/><Relationship Id="rId7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4" Type="http://schemas.openxmlformats.org/officeDocument/2006/relationships/image" Target="../media/image15.png"/><Relationship Id="rId5" Type="http://schemas.openxmlformats.org/officeDocument/2006/relationships/image" Target="../media/image16.jpg"/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4" Type="http://schemas.openxmlformats.org/officeDocument/2006/relationships/image" Target="../media/image15.png"/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4" Type="http://schemas.openxmlformats.org/officeDocument/2006/relationships/image" Target="../media/image19.jpeg"/><Relationship Id="rId5" Type="http://schemas.openxmlformats.org/officeDocument/2006/relationships/image" Target="../media/image20.jpeg"/><Relationship Id="rId6" Type="http://schemas.openxmlformats.org/officeDocument/2006/relationships/image" Target="../media/image21.jpeg"/><Relationship Id="rId7" Type="http://schemas.openxmlformats.org/officeDocument/2006/relationships/image" Target="../media/image22.jpg"/><Relationship Id="rId8" Type="http://schemas.openxmlformats.org/officeDocument/2006/relationships/image" Target="../media/image14.jpeg"/><Relationship Id="rId9" Type="http://schemas.openxmlformats.org/officeDocument/2006/relationships/image" Target="../media/image15.png"/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4" Type="http://schemas.openxmlformats.org/officeDocument/2006/relationships/image" Target="../media/image15.png"/><Relationship Id="rId5" Type="http://schemas.openxmlformats.org/officeDocument/2006/relationships/image" Target="../media/image23.jpeg"/><Relationship Id="rId6" Type="http://schemas.openxmlformats.org/officeDocument/2006/relationships/image" Target="../media/image24.jpeg"/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4" Type="http://schemas.openxmlformats.org/officeDocument/2006/relationships/image" Target="../media/image15.png"/><Relationship Id="rId5" Type="http://schemas.openxmlformats.org/officeDocument/2006/relationships/image" Target="../media/image23.jpeg"/><Relationship Id="rId6" Type="http://schemas.openxmlformats.org/officeDocument/2006/relationships/image" Target="../media/image24.jpeg"/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1"/>
          <p:cNvGrpSpPr>
            <a:grpSpLocks noChangeAspect="1"/>
          </p:cNvGrpSpPr>
          <p:nvPr/>
        </p:nvGrpSpPr>
        <p:grpSpPr bwMode="auto">
          <a:xfrm>
            <a:off x="7470937" y="4992456"/>
            <a:ext cx="743672" cy="601049"/>
            <a:chOff x="1220764" y="2443376"/>
            <a:chExt cx="3181350" cy="2571750"/>
          </a:xfrm>
        </p:grpSpPr>
        <p:sp>
          <p:nvSpPr>
            <p:cNvPr id="15" name="Oval 12"/>
            <p:cNvSpPr>
              <a:spLocks noChangeArrowheads="1"/>
            </p:cNvSpPr>
            <p:nvPr/>
          </p:nvSpPr>
          <p:spPr bwMode="auto">
            <a:xfrm>
              <a:off x="1487606" y="2483890"/>
              <a:ext cx="2468880" cy="21364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4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457200" indent="-301625">
                <a:spcBef>
                  <a:spcPct val="20000"/>
                </a:spcBef>
                <a:buFont typeface="Arial" panose="020B0604020202020204" pitchFamily="34" charset="0"/>
                <a:buChar char="–"/>
                <a:defRPr sz="30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914400" indent="-241300">
                <a:spcBef>
                  <a:spcPct val="20000"/>
                </a:spcBef>
                <a:buFont typeface="Arial" panose="020B0604020202020204" pitchFamily="34" charset="0"/>
                <a:buChar char="•"/>
                <a:defRPr sz="25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371600" indent="-241300">
                <a:spcBef>
                  <a:spcPct val="20000"/>
                </a:spcBef>
                <a:buFont typeface="Arial" panose="020B0604020202020204" pitchFamily="34" charset="0"/>
                <a:buChar char="–"/>
                <a:defRPr sz="21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1828800" indent="-241300">
                <a:spcBef>
                  <a:spcPct val="20000"/>
                </a:spcBef>
                <a:buFont typeface="Arial" panose="020B0604020202020204" pitchFamily="34" charset="0"/>
                <a:buChar char="»"/>
                <a:defRPr sz="21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indent="-241300" defTabSz="965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1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indent="-241300" defTabSz="965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1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indent="-241300" defTabSz="965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1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indent="-241300" defTabSz="965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1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0" fontAlgn="base" hangingPunct="0">
                <a:lnSpc>
                  <a:spcPct val="85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en-US" altLang="en-US" sz="33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pic>
          <p:nvPicPr>
            <p:cNvPr id="16" name="Picture 13" descr="C:\Users\lfriedl\Desktop\NASA SIP\Vision chart\nasa logo.jpg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0764" y="2443376"/>
              <a:ext cx="3181350" cy="2571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8827" y="5818234"/>
            <a:ext cx="1895976" cy="53338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827" y="5040701"/>
            <a:ext cx="1565669" cy="548463"/>
          </a:xfrm>
          <a:prstGeom prst="rect">
            <a:avLst/>
          </a:prstGeom>
        </p:spPr>
      </p:pic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2136514" y="4983942"/>
            <a:ext cx="496240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ts val="600"/>
              </a:spcBef>
              <a:spcAft>
                <a:spcPct val="0"/>
              </a:spcAft>
            </a:pPr>
            <a:r>
              <a:rPr lang="en-US" sz="2400" b="1" dirty="0" smtClean="0">
                <a:solidFill>
                  <a:srgbClr val="000000"/>
                </a:solidFill>
                <a:latin typeface="Candara" pitchFamily="34" charset="0"/>
              </a:rPr>
              <a:t>Argyro </a:t>
            </a:r>
            <a:r>
              <a:rPr lang="en-US" sz="2400" b="1" dirty="0" smtClean="0">
                <a:solidFill>
                  <a:srgbClr val="000000"/>
                </a:solidFill>
                <a:latin typeface="Candara" pitchFamily="34" charset="0"/>
              </a:rPr>
              <a:t>Kavvada</a:t>
            </a:r>
            <a:r>
              <a:rPr lang="en-US" sz="2400" dirty="0" smtClean="0">
                <a:solidFill>
                  <a:srgbClr val="000000"/>
                </a:solidFill>
                <a:latin typeface="Candara" pitchFamily="34" charset="0"/>
              </a:rPr>
              <a:t>, </a:t>
            </a:r>
            <a:r>
              <a:rPr lang="en-US" sz="2400" dirty="0" smtClean="0">
                <a:solidFill>
                  <a:srgbClr val="000000"/>
                </a:solidFill>
                <a:latin typeface="Candara" pitchFamily="34" charset="0"/>
              </a:rPr>
              <a:t>NASA/BAH</a:t>
            </a:r>
            <a:endParaRPr lang="en-US" sz="2400" dirty="0" smtClean="0">
              <a:solidFill>
                <a:srgbClr val="000000"/>
              </a:solidFill>
              <a:latin typeface="Candara" pitchFamily="34" charset="0"/>
            </a:endParaRPr>
          </a:p>
          <a:p>
            <a:pPr algn="ctr" eaLnBrk="0" fontAlgn="base" hangingPunct="0">
              <a:spcAft>
                <a:spcPct val="0"/>
              </a:spcAft>
            </a:pPr>
            <a:r>
              <a:rPr lang="en-US" sz="2400" dirty="0" smtClean="0">
                <a:solidFill>
                  <a:srgbClr val="000000"/>
                </a:solidFill>
                <a:latin typeface="Candara" pitchFamily="34" charset="0"/>
              </a:rPr>
              <a:t>and Exec. Sec  for GEO SDG Initiative  </a:t>
            </a:r>
            <a:endParaRPr lang="en-US" sz="2400" dirty="0">
              <a:solidFill>
                <a:srgbClr val="000000"/>
              </a:solidFill>
              <a:latin typeface="Candara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851511" y="1876247"/>
            <a:ext cx="7100158" cy="32162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000" b="1" dirty="0">
                <a:latin typeface="Candara" panose="020E0502030303020204" pitchFamily="34" charset="0"/>
              </a:rPr>
              <a:t>SDGs Learning, Training, and Practice Session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b="1" dirty="0">
                <a:latin typeface="Candara" panose="020E0502030303020204" pitchFamily="34" charset="0"/>
              </a:rPr>
              <a:t> </a:t>
            </a:r>
          </a:p>
          <a:p>
            <a:pPr algn="ctr" eaLnBrk="0" fontAlgn="base" hangingPunct="0">
              <a:spcBef>
                <a:spcPts val="600"/>
              </a:spcBef>
              <a:spcAft>
                <a:spcPct val="0"/>
              </a:spcAft>
            </a:pPr>
            <a:r>
              <a:rPr lang="en-US" sz="3200" b="1" dirty="0">
                <a:solidFill>
                  <a:srgbClr val="000099"/>
                </a:solidFill>
                <a:latin typeface="Candara" panose="020E0502030303020204" pitchFamily="34" charset="0"/>
              </a:rPr>
              <a:t>Applying Earth Observation Data for </a:t>
            </a:r>
            <a:r>
              <a:rPr lang="en-US" sz="3200" b="1" dirty="0" smtClean="0">
                <a:solidFill>
                  <a:srgbClr val="000099"/>
                </a:solidFill>
                <a:latin typeface="Candara" panose="020E0502030303020204" pitchFamily="34" charset="0"/>
              </a:rPr>
              <a:t>the SDGs</a:t>
            </a:r>
            <a:endParaRPr lang="en-US" sz="3200" b="1" dirty="0">
              <a:solidFill>
                <a:srgbClr val="000099"/>
              </a:solidFill>
              <a:latin typeface="Candara" panose="020E0502030303020204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b="1" dirty="0">
              <a:solidFill>
                <a:srgbClr val="000099"/>
              </a:solidFill>
              <a:latin typeface="Candara" panose="020E0502030303020204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600" b="1" dirty="0">
              <a:solidFill>
                <a:srgbClr val="000099"/>
              </a:solidFill>
              <a:latin typeface="Candara" panose="020E0502030303020204" pitchFamily="34" charset="0"/>
            </a:endParaRP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8827" y="100392"/>
            <a:ext cx="8617119" cy="1274862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1549053" y="6193447"/>
            <a:ext cx="57050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b="1" smtClean="0">
                <a:solidFill>
                  <a:srgbClr val="000099"/>
                </a:solidFill>
                <a:latin typeface="Candara" panose="020E0502030303020204" pitchFamily="34" charset="0"/>
                <a:ea typeface="Cambria Math" panose="02040503050406030204" pitchFamily="18" charset="0"/>
              </a:rPr>
              <a:t>United </a:t>
            </a:r>
            <a:r>
              <a:rPr lang="en-US" sz="2400" b="1" dirty="0">
                <a:solidFill>
                  <a:srgbClr val="000099"/>
                </a:solidFill>
                <a:latin typeface="Candara" panose="020E0502030303020204" pitchFamily="34" charset="0"/>
                <a:ea typeface="Cambria Math" panose="02040503050406030204" pitchFamily="18" charset="0"/>
              </a:rPr>
              <a:t>Nations  </a:t>
            </a:r>
            <a:r>
              <a:rPr lang="en-US" sz="2000" b="1" baseline="30000" dirty="0">
                <a:solidFill>
                  <a:srgbClr val="000099"/>
                </a:solidFill>
                <a:latin typeface="Candara" panose="020E0502030303020204" pitchFamily="34" charset="0"/>
                <a:ea typeface="Cambria Math" panose="02040503050406030204" pitchFamily="18" charset="0"/>
                <a:sym typeface="Symbol" panose="05050102010706020507" pitchFamily="18" charset="2"/>
              </a:rPr>
              <a:t></a:t>
            </a:r>
            <a:r>
              <a:rPr lang="en-US" sz="2400" b="1" dirty="0">
                <a:solidFill>
                  <a:srgbClr val="000099"/>
                </a:solidFill>
                <a:latin typeface="Candara" panose="020E0502030303020204" pitchFamily="34" charset="0"/>
                <a:ea typeface="Cambria Math" panose="02040503050406030204" pitchFamily="18" charset="0"/>
                <a:sym typeface="Symbol" panose="05050102010706020507" pitchFamily="18" charset="2"/>
              </a:rPr>
              <a:t>  12</a:t>
            </a:r>
            <a:r>
              <a:rPr lang="en-US" sz="2400" b="1" dirty="0">
                <a:solidFill>
                  <a:srgbClr val="000099"/>
                </a:solidFill>
                <a:latin typeface="Candara" panose="020E0502030303020204" pitchFamily="34" charset="0"/>
                <a:ea typeface="Cambria Math" panose="02040503050406030204" pitchFamily="18" charset="0"/>
              </a:rPr>
              <a:t> July 2017</a:t>
            </a:r>
            <a:endParaRPr lang="en-US" sz="2400" b="1" dirty="0">
              <a:solidFill>
                <a:srgbClr val="000099"/>
              </a:solidFill>
              <a:latin typeface="Candara" panose="020E0502030303020204" pitchFamily="34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4259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Content Placeholder 2"/>
          <p:cNvSpPr txBox="1">
            <a:spLocks/>
          </p:cNvSpPr>
          <p:nvPr/>
        </p:nvSpPr>
        <p:spPr>
          <a:xfrm>
            <a:off x="284311" y="1328663"/>
            <a:ext cx="8723086" cy="2555257"/>
          </a:xfrm>
          <a:prstGeom prst="rect">
            <a:avLst/>
          </a:prstGeom>
        </p:spPr>
        <p:txBody>
          <a:bodyPr>
            <a:noAutofit/>
          </a:bodyPr>
          <a:lstStyle>
            <a:lvl1pPr marL="390525" marR="0" indent="-390525" algn="l" defTabSz="1042987" rtl="0" latinLnBrk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500" b="0" i="0" u="none" strike="noStrike" cap="none" spc="0" baseline="0">
                <a:ln>
                  <a:noFill/>
                </a:ln>
                <a:solidFill>
                  <a:srgbClr val="004084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1pPr>
            <a:lvl2pPr marL="390525" marR="0" indent="66675" algn="l" defTabSz="1042987" rtl="0" latinLnBrk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500" b="0" i="0" u="none" strike="noStrike" cap="none" spc="0" baseline="0">
                <a:ln>
                  <a:noFill/>
                </a:ln>
                <a:solidFill>
                  <a:srgbClr val="004084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2pPr>
            <a:lvl3pPr marL="390525" marR="0" indent="523875" algn="l" defTabSz="1042987" rtl="0" latinLnBrk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500" b="0" i="0" u="none" strike="noStrike" cap="none" spc="0" baseline="0">
                <a:ln>
                  <a:noFill/>
                </a:ln>
                <a:solidFill>
                  <a:srgbClr val="004084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3pPr>
            <a:lvl4pPr marL="390525" marR="0" indent="1173163" algn="l" defTabSz="1042987" rtl="0" latinLnBrk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500" b="0" i="0" u="none" strike="noStrike" cap="none" spc="0" baseline="0">
                <a:ln>
                  <a:noFill/>
                </a:ln>
                <a:solidFill>
                  <a:srgbClr val="004084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4pPr>
            <a:lvl5pPr marL="390525" marR="0" indent="1695450" algn="l" defTabSz="1042987" rtl="0" latinLnBrk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500" b="0" i="0" u="none" strike="noStrike" cap="none" spc="0" baseline="0">
                <a:ln>
                  <a:noFill/>
                </a:ln>
                <a:solidFill>
                  <a:srgbClr val="004084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5pPr>
            <a:lvl6pPr marL="390525" marR="0" indent="2152650" algn="l" defTabSz="1042987" rtl="0" latinLnBrk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500" b="0" i="0" u="none" strike="noStrike" cap="none" spc="0" baseline="0">
                <a:ln>
                  <a:noFill/>
                </a:ln>
                <a:solidFill>
                  <a:srgbClr val="004084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6pPr>
            <a:lvl7pPr marL="390525" marR="0" indent="2609850" algn="l" defTabSz="1042987" rtl="0" latinLnBrk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500" b="0" i="0" u="none" strike="noStrike" cap="none" spc="0" baseline="0">
                <a:ln>
                  <a:noFill/>
                </a:ln>
                <a:solidFill>
                  <a:srgbClr val="004084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7pPr>
            <a:lvl8pPr marL="390525" marR="0" indent="3067050" algn="l" defTabSz="1042987" rtl="0" latinLnBrk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500" b="0" i="0" u="none" strike="noStrike" cap="none" spc="0" baseline="0">
                <a:ln>
                  <a:noFill/>
                </a:ln>
                <a:solidFill>
                  <a:srgbClr val="004084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8pPr>
            <a:lvl9pPr marL="390525" marR="0" indent="3524250" algn="l" defTabSz="1042987" rtl="0" latinLnBrk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500" b="0" i="0" u="none" strike="noStrike" cap="none" spc="0" baseline="0">
                <a:ln>
                  <a:noFill/>
                </a:ln>
                <a:solidFill>
                  <a:srgbClr val="004084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914400" lvl="8" indent="0">
              <a:spcBef>
                <a:spcPts val="0"/>
              </a:spcBef>
              <a:spcAft>
                <a:spcPts val="600"/>
              </a:spcAft>
              <a:buSzPct val="80000"/>
            </a:pPr>
            <a:endParaRPr lang="en-US" sz="2400" dirty="0" smtClean="0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  <a:p>
            <a:pPr marL="914400" lvl="8" indent="0">
              <a:spcBef>
                <a:spcPts val="0"/>
              </a:spcBef>
              <a:spcAft>
                <a:spcPts val="600"/>
              </a:spcAft>
              <a:buSzPct val="80000"/>
            </a:pPr>
            <a:r>
              <a:rPr lang="en-US" sz="2400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Colombia</a:t>
            </a:r>
            <a:r>
              <a:rPr lang="en-US" sz="2400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: SDG 6, 11, 15</a:t>
            </a:r>
            <a:endParaRPr lang="en-US" sz="2400" dirty="0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  <a:p>
            <a:pPr marL="914400" lvl="8" indent="0">
              <a:spcBef>
                <a:spcPts val="0"/>
              </a:spcBef>
              <a:spcAft>
                <a:spcPts val="600"/>
              </a:spcAft>
              <a:buSzPct val="80000"/>
            </a:pPr>
            <a:endParaRPr lang="en-US" sz="2400" dirty="0" smtClean="0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  <a:p>
            <a:pPr marL="914400" lvl="8" indent="0">
              <a:spcBef>
                <a:spcPts val="0"/>
              </a:spcBef>
              <a:spcAft>
                <a:spcPts val="600"/>
              </a:spcAft>
              <a:buSzPct val="80000"/>
            </a:pPr>
            <a:r>
              <a:rPr lang="en-US" sz="2400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Kenya: SDG 2, 6, 15</a:t>
            </a:r>
          </a:p>
          <a:p>
            <a:pPr marL="914400" lvl="8" indent="0">
              <a:spcBef>
                <a:spcPts val="0"/>
              </a:spcBef>
              <a:spcAft>
                <a:spcPts val="600"/>
              </a:spcAft>
              <a:buSzPct val="80000"/>
            </a:pPr>
            <a:endParaRPr lang="en-US" sz="2400" dirty="0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  <a:p>
            <a:pPr marL="914400" lvl="8" indent="0">
              <a:spcBef>
                <a:spcPts val="0"/>
              </a:spcBef>
              <a:spcAft>
                <a:spcPts val="600"/>
              </a:spcAft>
              <a:buSzPct val="80000"/>
            </a:pPr>
            <a:r>
              <a:rPr lang="en-US" sz="2400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Albania &amp; Balkans: SDG 2, 6, 15</a:t>
            </a:r>
          </a:p>
          <a:p>
            <a:pPr marL="914400" lvl="8" indent="0">
              <a:spcBef>
                <a:spcPts val="0"/>
              </a:spcBef>
              <a:spcAft>
                <a:spcPts val="600"/>
              </a:spcAft>
              <a:buSzPct val="80000"/>
            </a:pPr>
            <a:endParaRPr lang="en-US" sz="2400" dirty="0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  <a:p>
            <a:pPr marL="914400" lvl="8" indent="0">
              <a:spcBef>
                <a:spcPts val="0"/>
              </a:spcBef>
              <a:spcAft>
                <a:spcPts val="600"/>
              </a:spcAft>
              <a:buSzPct val="80000"/>
            </a:pPr>
            <a:r>
              <a:rPr lang="en-US" sz="2400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Senegal: </a:t>
            </a:r>
            <a:r>
              <a:rPr lang="en-US" sz="2400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SDG 2,  </a:t>
            </a:r>
            <a:r>
              <a:rPr lang="en-US" sz="2400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15</a:t>
            </a:r>
          </a:p>
          <a:p>
            <a:pPr marL="798513" lvl="8" indent="0">
              <a:spcBef>
                <a:spcPts val="0"/>
              </a:spcBef>
              <a:spcAft>
                <a:spcPts val="600"/>
              </a:spcAft>
              <a:buSzPct val="80000"/>
              <a:tabLst>
                <a:tab pos="798513" algn="l"/>
              </a:tabLst>
            </a:pPr>
            <a:endParaRPr lang="en-US" sz="2400" dirty="0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  <a:p>
            <a:pPr marL="798513" lvl="8" indent="0">
              <a:spcBef>
                <a:spcPts val="0"/>
              </a:spcBef>
              <a:spcAft>
                <a:spcPts val="1200"/>
              </a:spcAft>
              <a:buSzPct val="80000"/>
              <a:tabLst>
                <a:tab pos="798513" algn="l"/>
              </a:tabLst>
            </a:pPr>
            <a:endParaRPr lang="en-US" sz="2400" dirty="0" smtClean="0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  <a:p>
            <a:pPr marL="798513" lvl="8" indent="0">
              <a:spcBef>
                <a:spcPts val="0"/>
              </a:spcBef>
              <a:spcAft>
                <a:spcPts val="600"/>
              </a:spcAft>
              <a:buSzPct val="80000"/>
              <a:tabLst>
                <a:tab pos="798513" algn="l"/>
              </a:tabLst>
            </a:pPr>
            <a:endParaRPr lang="en-US" sz="2400" dirty="0" smtClean="0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96794" y="1829585"/>
            <a:ext cx="2130642" cy="457200"/>
          </a:xfrm>
          <a:prstGeom prst="rect">
            <a:avLst/>
          </a:prstGeom>
        </p:spPr>
      </p:pic>
      <p:sp>
        <p:nvSpPr>
          <p:cNvPr id="31" name="Rectangle 30"/>
          <p:cNvSpPr/>
          <p:nvPr/>
        </p:nvSpPr>
        <p:spPr>
          <a:xfrm rot="16200000">
            <a:off x="7350365" y="2101261"/>
            <a:ext cx="3946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000099"/>
                </a:solidFill>
                <a:latin typeface="Calibri" charset="0"/>
                <a:ea typeface="Calibri" charset="0"/>
                <a:cs typeface="Calibri" charset="0"/>
              </a:rPr>
              <a:t>»</a:t>
            </a:r>
            <a:endParaRPr lang="en-US" sz="3200" dirty="0">
              <a:solidFill>
                <a:srgbClr val="000099"/>
              </a:solidFill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103658" y="2683512"/>
            <a:ext cx="1037281" cy="530805"/>
            <a:chOff x="60626" y="2648877"/>
            <a:chExt cx="1037281" cy="530805"/>
          </a:xfrm>
        </p:grpSpPr>
        <p:sp>
          <p:nvSpPr>
            <p:cNvPr id="68" name="object 11"/>
            <p:cNvSpPr>
              <a:spLocks noChangeAspect="1"/>
            </p:cNvSpPr>
            <p:nvPr/>
          </p:nvSpPr>
          <p:spPr>
            <a:xfrm>
              <a:off x="732147" y="2813922"/>
              <a:ext cx="365760" cy="365760"/>
            </a:xfrm>
            <a:prstGeom prst="rect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pic>
          <p:nvPicPr>
            <p:cNvPr id="71" name="Picture 70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03552" y="2732530"/>
              <a:ext cx="365760" cy="365760"/>
            </a:xfrm>
            <a:prstGeom prst="rect">
              <a:avLst/>
            </a:prstGeom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1" name="Picture 60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626" y="2648877"/>
              <a:ext cx="363338" cy="365760"/>
            </a:xfrm>
            <a:prstGeom prst="rect">
              <a:avLst/>
            </a:prstGeom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5" name="Rectangle 4"/>
          <p:cNvSpPr/>
          <p:nvPr/>
        </p:nvSpPr>
        <p:spPr>
          <a:xfrm>
            <a:off x="373314" y="5378665"/>
            <a:ext cx="8406612" cy="1256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5563" lvl="4">
              <a:spcBef>
                <a:spcPts val="100"/>
              </a:spcBef>
              <a:spcAft>
                <a:spcPts val="600"/>
              </a:spcAft>
              <a:buSzPct val="80000"/>
            </a:pPr>
            <a:r>
              <a:rPr lang="en-US" sz="2400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Additional country-engagement in collaboration </a:t>
            </a:r>
            <a:r>
              <a:rPr lang="en-US" sz="2400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with:  </a:t>
            </a:r>
          </a:p>
          <a:p>
            <a:pPr marL="349250" lvl="4" indent="-293688">
              <a:spcBef>
                <a:spcPts val="100"/>
              </a:spcBef>
              <a:spcAft>
                <a:spcPts val="600"/>
              </a:spcAft>
              <a:buSzPct val="80000"/>
              <a:buFont typeface="Calibri" panose="020F0502020204030204" pitchFamily="34" charset="0"/>
              <a:buChar char="»"/>
            </a:pPr>
            <a:r>
              <a:rPr lang="en-US" sz="2000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UNEP </a:t>
            </a:r>
            <a:r>
              <a:rPr lang="en-US" sz="2000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in support of its national level data studies </a:t>
            </a:r>
            <a:r>
              <a:rPr lang="en-US" sz="2000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on 6.6.1</a:t>
            </a:r>
          </a:p>
          <a:p>
            <a:pPr marL="349250" lvl="4" indent="-293688">
              <a:spcBef>
                <a:spcPts val="100"/>
              </a:spcBef>
              <a:spcAft>
                <a:spcPts val="600"/>
              </a:spcAft>
              <a:buSzPct val="80000"/>
              <a:buFont typeface="Calibri" panose="020F0502020204030204" pitchFamily="34" charset="0"/>
              <a:buChar char="»"/>
            </a:pPr>
            <a:r>
              <a:rPr lang="en-US" sz="2000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UNCCD by assisting countries to fulfill reporting on 15.3.1</a:t>
            </a:r>
            <a:endParaRPr lang="en-US" sz="2000" dirty="0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64" name="Picture 63"/>
          <p:cNvPicPr preferRelativeResize="0">
            <a:picLocks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91068" y="5960413"/>
            <a:ext cx="594360" cy="594360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sp>
        <p:nvSpPr>
          <p:cNvPr id="65" name="object 11"/>
          <p:cNvSpPr>
            <a:spLocks noChangeAspect="1"/>
          </p:cNvSpPr>
          <p:nvPr/>
        </p:nvSpPr>
        <p:spPr>
          <a:xfrm>
            <a:off x="8027436" y="5955592"/>
            <a:ext cx="594360" cy="594360"/>
          </a:xfrm>
          <a:prstGeom prst="rect">
            <a:avLst/>
          </a:prstGeom>
          <a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cxnSp>
        <p:nvCxnSpPr>
          <p:cNvPr id="66" name="Straight Connector 65"/>
          <p:cNvCxnSpPr/>
          <p:nvPr/>
        </p:nvCxnSpPr>
        <p:spPr>
          <a:xfrm>
            <a:off x="1596305" y="5274785"/>
            <a:ext cx="5951390" cy="0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12"/>
          <p:cNvGrpSpPr/>
          <p:nvPr/>
        </p:nvGrpSpPr>
        <p:grpSpPr>
          <a:xfrm>
            <a:off x="99427" y="1802902"/>
            <a:ext cx="1041512" cy="559380"/>
            <a:chOff x="56395" y="1802902"/>
            <a:chExt cx="1041512" cy="559380"/>
          </a:xfrm>
        </p:grpSpPr>
        <p:sp>
          <p:nvSpPr>
            <p:cNvPr id="57" name="object 11"/>
            <p:cNvSpPr>
              <a:spLocks noChangeAspect="1"/>
            </p:cNvSpPr>
            <p:nvPr/>
          </p:nvSpPr>
          <p:spPr>
            <a:xfrm>
              <a:off x="732147" y="1996522"/>
              <a:ext cx="365760" cy="365760"/>
            </a:xfrm>
            <a:prstGeom prst="rect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pic>
          <p:nvPicPr>
            <p:cNvPr id="28" name="Picture 27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92877" y="1893031"/>
              <a:ext cx="365760" cy="364846"/>
            </a:xfrm>
            <a:prstGeom prst="rect">
              <a:avLst/>
            </a:prstGeom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7" name="Picture 66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395" y="1802902"/>
              <a:ext cx="365760" cy="365760"/>
            </a:xfrm>
            <a:prstGeom prst="rect">
              <a:avLst/>
            </a:prstGeom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76" name="object 11"/>
          <p:cNvSpPr>
            <a:spLocks noChangeAspect="1"/>
          </p:cNvSpPr>
          <p:nvPr/>
        </p:nvSpPr>
        <p:spPr>
          <a:xfrm>
            <a:off x="430319" y="4573303"/>
            <a:ext cx="365760" cy="365760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pic>
        <p:nvPicPr>
          <p:cNvPr id="77" name="Picture 76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96794" y="2721622"/>
            <a:ext cx="2130642" cy="457200"/>
          </a:xfrm>
          <a:prstGeom prst="rect">
            <a:avLst/>
          </a:prstGeom>
        </p:spPr>
      </p:pic>
      <p:pic>
        <p:nvPicPr>
          <p:cNvPr id="78" name="Picture 77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96794" y="3603292"/>
            <a:ext cx="2130642" cy="457200"/>
          </a:xfrm>
          <a:prstGeom prst="rect">
            <a:avLst/>
          </a:prstGeom>
        </p:spPr>
      </p:pic>
      <p:pic>
        <p:nvPicPr>
          <p:cNvPr id="79" name="Picture 78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96794" y="4484962"/>
            <a:ext cx="2130642" cy="457200"/>
          </a:xfrm>
          <a:prstGeom prst="rect">
            <a:avLst/>
          </a:prstGeom>
        </p:spPr>
      </p:pic>
      <p:sp>
        <p:nvSpPr>
          <p:cNvPr id="80" name="Rectangle 79"/>
          <p:cNvSpPr/>
          <p:nvPr/>
        </p:nvSpPr>
        <p:spPr>
          <a:xfrm rot="16200000">
            <a:off x="6019464" y="2986559"/>
            <a:ext cx="3946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000099"/>
                </a:solidFill>
                <a:latin typeface="Calibri" charset="0"/>
                <a:ea typeface="Calibri" charset="0"/>
                <a:cs typeface="Calibri" charset="0"/>
              </a:rPr>
              <a:t>»</a:t>
            </a:r>
            <a:endParaRPr lang="en-US" sz="3200" dirty="0">
              <a:solidFill>
                <a:srgbClr val="000099"/>
              </a:solidFill>
            </a:endParaRPr>
          </a:p>
        </p:txBody>
      </p:sp>
      <p:sp>
        <p:nvSpPr>
          <p:cNvPr id="81" name="Rectangle 80"/>
          <p:cNvSpPr/>
          <p:nvPr/>
        </p:nvSpPr>
        <p:spPr>
          <a:xfrm rot="16200000">
            <a:off x="6019464" y="3883624"/>
            <a:ext cx="3946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000099"/>
                </a:solidFill>
                <a:latin typeface="Calibri" charset="0"/>
                <a:ea typeface="Calibri" charset="0"/>
                <a:cs typeface="Calibri" charset="0"/>
              </a:rPr>
              <a:t>»</a:t>
            </a:r>
            <a:endParaRPr lang="en-US" sz="3200" dirty="0">
              <a:solidFill>
                <a:srgbClr val="000099"/>
              </a:solidFill>
            </a:endParaRPr>
          </a:p>
        </p:txBody>
      </p:sp>
      <p:sp>
        <p:nvSpPr>
          <p:cNvPr id="82" name="Rectangle 81"/>
          <p:cNvSpPr/>
          <p:nvPr/>
        </p:nvSpPr>
        <p:spPr>
          <a:xfrm rot="16200000">
            <a:off x="6019464" y="4777779"/>
            <a:ext cx="3946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000099"/>
                </a:solidFill>
                <a:latin typeface="Calibri" charset="0"/>
                <a:ea typeface="Calibri" charset="0"/>
                <a:cs typeface="Calibri" charset="0"/>
              </a:rPr>
              <a:t>»</a:t>
            </a:r>
            <a:endParaRPr lang="en-US" sz="3200" dirty="0">
              <a:solidFill>
                <a:srgbClr val="000099"/>
              </a:solidFill>
            </a:endParaRPr>
          </a:p>
        </p:txBody>
      </p:sp>
      <p:grpSp>
        <p:nvGrpSpPr>
          <p:cNvPr id="83" name="Group 82"/>
          <p:cNvGrpSpPr/>
          <p:nvPr/>
        </p:nvGrpSpPr>
        <p:grpSpPr>
          <a:xfrm>
            <a:off x="110823" y="3578882"/>
            <a:ext cx="1037281" cy="530805"/>
            <a:chOff x="60626" y="2648877"/>
            <a:chExt cx="1037281" cy="530805"/>
          </a:xfrm>
        </p:grpSpPr>
        <p:sp>
          <p:nvSpPr>
            <p:cNvPr id="84" name="object 11"/>
            <p:cNvSpPr>
              <a:spLocks noChangeAspect="1"/>
            </p:cNvSpPr>
            <p:nvPr/>
          </p:nvSpPr>
          <p:spPr>
            <a:xfrm>
              <a:off x="732147" y="2813922"/>
              <a:ext cx="365760" cy="365760"/>
            </a:xfrm>
            <a:prstGeom prst="rect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pic>
          <p:nvPicPr>
            <p:cNvPr id="85" name="Picture 84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03552" y="2732530"/>
              <a:ext cx="365760" cy="365760"/>
            </a:xfrm>
            <a:prstGeom prst="rect">
              <a:avLst/>
            </a:prstGeom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86" name="Picture 85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626" y="2648877"/>
              <a:ext cx="363338" cy="365760"/>
            </a:xfrm>
            <a:prstGeom prst="rect">
              <a:avLst/>
            </a:prstGeom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34" name="TextBox 33"/>
          <p:cNvSpPr txBox="1"/>
          <p:nvPr/>
        </p:nvSpPr>
        <p:spPr>
          <a:xfrm>
            <a:off x="286881" y="224474"/>
            <a:ext cx="57510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dirty="0" smtClean="0">
                <a:solidFill>
                  <a:srgbClr val="333399"/>
                </a:solidFill>
                <a:latin typeface="Calibri" panose="020F0502020204030204" pitchFamily="34" charset="0"/>
              </a:rPr>
              <a:t>Country-level Engagement </a:t>
            </a:r>
            <a:endParaRPr lang="en-US" sz="3200" b="1" i="1" dirty="0">
              <a:solidFill>
                <a:srgbClr val="333399"/>
              </a:solidFill>
              <a:latin typeface="Calibri" panose="020F0502020204030204" pitchFamily="34" charset="0"/>
            </a:endParaRPr>
          </a:p>
        </p:txBody>
      </p:sp>
      <p:grpSp>
        <p:nvGrpSpPr>
          <p:cNvPr id="38" name="Group 37"/>
          <p:cNvGrpSpPr/>
          <p:nvPr/>
        </p:nvGrpSpPr>
        <p:grpSpPr>
          <a:xfrm>
            <a:off x="8018398" y="234141"/>
            <a:ext cx="977569" cy="822960"/>
            <a:chOff x="8029825" y="154131"/>
            <a:chExt cx="977569" cy="822960"/>
          </a:xfrm>
        </p:grpSpPr>
        <p:pic>
          <p:nvPicPr>
            <p:cNvPr id="39" name="Picture 38"/>
            <p:cNvPicPr>
              <a:picLocks noChangeAspect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84434" y="154131"/>
              <a:ext cx="822960" cy="822960"/>
            </a:xfrm>
            <a:prstGeom prst="rect">
              <a:avLst/>
            </a:prstGeom>
          </p:spPr>
        </p:pic>
        <p:cxnSp>
          <p:nvCxnSpPr>
            <p:cNvPr id="40" name="Straight Connector 39"/>
            <p:cNvCxnSpPr/>
            <p:nvPr/>
          </p:nvCxnSpPr>
          <p:spPr>
            <a:xfrm>
              <a:off x="8029825" y="154131"/>
              <a:ext cx="0" cy="82296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5" name="Picture 3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015795" y="292016"/>
            <a:ext cx="735372" cy="731520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175" y="4380158"/>
            <a:ext cx="363338" cy="365760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517396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240838" y="1381525"/>
            <a:ext cx="8551819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charset="2"/>
              <a:buChar char="q"/>
            </a:pPr>
            <a:r>
              <a:rPr lang="en-US" sz="1900" dirty="0" smtClean="0">
                <a:solidFill>
                  <a:schemeClr val="accent2"/>
                </a:solidFill>
                <a:latin typeface="Calibri" panose="020F0502020204030204" pitchFamily="34" charset="0"/>
              </a:rPr>
              <a:t>On March 30, EO4SDG along with GPSDD </a:t>
            </a:r>
            <a:r>
              <a:rPr lang="en-US" sz="1900" dirty="0">
                <a:solidFill>
                  <a:schemeClr val="accent2"/>
                </a:solidFill>
                <a:latin typeface="Calibri" panose="020F0502020204030204" pitchFamily="34" charset="0"/>
              </a:rPr>
              <a:t>&amp;</a:t>
            </a:r>
            <a:r>
              <a:rPr lang="en-US" sz="1900" dirty="0" smtClean="0">
                <a:solidFill>
                  <a:schemeClr val="accent2"/>
                </a:solidFill>
                <a:latin typeface="Calibri" panose="020F0502020204030204" pitchFamily="34" charset="0"/>
              </a:rPr>
              <a:t> Colombia’s National Statistical Office (DANE</a:t>
            </a:r>
            <a:r>
              <a:rPr lang="en-US" sz="1900" dirty="0">
                <a:solidFill>
                  <a:schemeClr val="accent2"/>
                </a:solidFill>
                <a:latin typeface="Calibri" panose="020F0502020204030204" pitchFamily="34" charset="0"/>
              </a:rPr>
              <a:t>) co-organized a workshop, </a:t>
            </a:r>
            <a:r>
              <a:rPr lang="en-US" sz="1900" i="1" dirty="0">
                <a:solidFill>
                  <a:schemeClr val="accent2"/>
                </a:solidFill>
                <a:latin typeface="Calibri" panose="020F0502020204030204" pitchFamily="34" charset="0"/>
              </a:rPr>
              <a:t>Towards Integration of National Statistics and Earth Observations for SDG </a:t>
            </a:r>
            <a:r>
              <a:rPr lang="en-US" sz="1900" i="1" dirty="0" smtClean="0">
                <a:solidFill>
                  <a:schemeClr val="accent2"/>
                </a:solidFill>
                <a:latin typeface="Calibri" panose="020F0502020204030204" pitchFamily="34" charset="0"/>
              </a:rPr>
              <a:t>Monitoring </a:t>
            </a:r>
            <a:r>
              <a:rPr lang="en-US" sz="1900" dirty="0" smtClean="0">
                <a:solidFill>
                  <a:schemeClr val="accent2"/>
                </a:solidFill>
                <a:latin typeface="Calibri" panose="020F0502020204030204" pitchFamily="34" charset="0"/>
              </a:rPr>
              <a:t>in Bogota, Colombia. </a:t>
            </a:r>
          </a:p>
          <a:p>
            <a:pPr marL="342900" indent="-342900">
              <a:buFont typeface="Wingdings" charset="2"/>
              <a:buChar char="q"/>
            </a:pPr>
            <a:endParaRPr lang="en-US" sz="1900" dirty="0">
              <a:solidFill>
                <a:schemeClr val="accent2"/>
              </a:solidFill>
              <a:latin typeface="Calibri" panose="020F0502020204030204" pitchFamily="34" charset="0"/>
            </a:endParaRPr>
          </a:p>
          <a:p>
            <a:pPr marL="342900" indent="-342900">
              <a:buFont typeface="Wingdings" charset="2"/>
              <a:buChar char="q"/>
            </a:pPr>
            <a:r>
              <a:rPr lang="en-US" sz="1900" dirty="0">
                <a:solidFill>
                  <a:schemeClr val="accent2"/>
                </a:solidFill>
                <a:latin typeface="Calibri" panose="020F0502020204030204" pitchFamily="34" charset="0"/>
              </a:rPr>
              <a:t>Identified SDGs for focus included Goal 6 – Clean Water and Sanitation, </a:t>
            </a:r>
            <a:r>
              <a:rPr lang="en-US" sz="1900" dirty="0" smtClean="0">
                <a:solidFill>
                  <a:schemeClr val="accent2"/>
                </a:solidFill>
                <a:latin typeface="Calibri" panose="020F0502020204030204" pitchFamily="34" charset="0"/>
              </a:rPr>
              <a:t/>
            </a:r>
            <a:br>
              <a:rPr lang="en-US" sz="1900" dirty="0" smtClean="0">
                <a:solidFill>
                  <a:schemeClr val="accent2"/>
                </a:solidFill>
                <a:latin typeface="Calibri" panose="020F0502020204030204" pitchFamily="34" charset="0"/>
              </a:rPr>
            </a:br>
            <a:r>
              <a:rPr lang="en-US" sz="1900" dirty="0" smtClean="0">
                <a:solidFill>
                  <a:schemeClr val="accent2"/>
                </a:solidFill>
                <a:latin typeface="Calibri" panose="020F0502020204030204" pitchFamily="34" charset="0"/>
              </a:rPr>
              <a:t>Goal </a:t>
            </a:r>
            <a:r>
              <a:rPr lang="en-US" sz="1900" dirty="0">
                <a:solidFill>
                  <a:schemeClr val="accent2"/>
                </a:solidFill>
                <a:latin typeface="Calibri" panose="020F0502020204030204" pitchFamily="34" charset="0"/>
              </a:rPr>
              <a:t>11 – Sustainable Cities and Communities, and Goal 15 – Life on Land.  </a:t>
            </a:r>
            <a:endParaRPr lang="en-US" sz="1900" dirty="0" smtClean="0">
              <a:solidFill>
                <a:schemeClr val="accent2"/>
              </a:solidFill>
              <a:latin typeface="Calibri" panose="020F0502020204030204" pitchFamily="34" charset="0"/>
            </a:endParaRPr>
          </a:p>
          <a:p>
            <a:r>
              <a:rPr lang="en-US" sz="1900" i="1" dirty="0" smtClean="0">
                <a:solidFill>
                  <a:schemeClr val="accent2"/>
                </a:solidFill>
                <a:latin typeface="Calibri" panose="020F0502020204030204" pitchFamily="34" charset="0"/>
              </a:rPr>
              <a:t> </a:t>
            </a:r>
          </a:p>
          <a:p>
            <a:pPr marL="342900" indent="-342900">
              <a:buFont typeface="Wingdings" charset="2"/>
              <a:buChar char="q"/>
            </a:pPr>
            <a:r>
              <a:rPr lang="en-US" sz="1900" dirty="0" smtClean="0">
                <a:solidFill>
                  <a:schemeClr val="accent2"/>
                </a:solidFill>
                <a:latin typeface="Calibri" panose="020F0502020204030204" pitchFamily="34" charset="0"/>
              </a:rPr>
              <a:t>Colombia has </a:t>
            </a:r>
            <a:r>
              <a:rPr lang="en-US" sz="1900" dirty="0">
                <a:solidFill>
                  <a:schemeClr val="accent2"/>
                </a:solidFill>
                <a:latin typeface="Calibri" panose="020F0502020204030204" pitchFamily="34" charset="0"/>
              </a:rPr>
              <a:t>already </a:t>
            </a:r>
            <a:r>
              <a:rPr lang="en-US" sz="1900" dirty="0" smtClean="0">
                <a:solidFill>
                  <a:schemeClr val="accent2"/>
                </a:solidFill>
                <a:latin typeface="Calibri" panose="020F0502020204030204" pitchFamily="34" charset="0"/>
              </a:rPr>
              <a:t>used EO </a:t>
            </a:r>
            <a:r>
              <a:rPr lang="en-US" sz="1900" dirty="0">
                <a:solidFill>
                  <a:schemeClr val="accent2"/>
                </a:solidFill>
                <a:latin typeface="Calibri" panose="020F0502020204030204" pitchFamily="34" charset="0"/>
              </a:rPr>
              <a:t>to </a:t>
            </a:r>
            <a:r>
              <a:rPr lang="en-US" sz="1900" dirty="0" smtClean="0">
                <a:solidFill>
                  <a:schemeClr val="accent2"/>
                </a:solidFill>
                <a:latin typeface="Calibri" panose="020F0502020204030204" pitchFamily="34" charset="0"/>
              </a:rPr>
              <a:t>calculate Indicator 11.3.1 &amp; to </a:t>
            </a:r>
            <a:r>
              <a:rPr lang="en-US" sz="1900" dirty="0">
                <a:solidFill>
                  <a:schemeClr val="accent2"/>
                </a:solidFill>
                <a:latin typeface="Calibri" panose="020F0502020204030204" pitchFamily="34" charset="0"/>
              </a:rPr>
              <a:t>monitor forest cover </a:t>
            </a:r>
            <a:r>
              <a:rPr lang="en-US" sz="1900" dirty="0" smtClean="0">
                <a:solidFill>
                  <a:schemeClr val="accent2"/>
                </a:solidFill>
                <a:latin typeface="Calibri" panose="020F0502020204030204" pitchFamily="34" charset="0"/>
              </a:rPr>
              <a:t>extent and change, </a:t>
            </a:r>
            <a:r>
              <a:rPr lang="en-US" sz="1900" dirty="0">
                <a:solidFill>
                  <a:schemeClr val="accent2"/>
                </a:solidFill>
                <a:latin typeface="Calibri" panose="020F0502020204030204" pitchFamily="34" charset="0"/>
              </a:rPr>
              <a:t>as well as soil </a:t>
            </a:r>
            <a:r>
              <a:rPr lang="en-US" sz="1900" dirty="0" smtClean="0">
                <a:solidFill>
                  <a:schemeClr val="accent2"/>
                </a:solidFill>
                <a:latin typeface="Calibri" panose="020F0502020204030204" pitchFamily="34" charset="0"/>
              </a:rPr>
              <a:t>erosion.</a:t>
            </a:r>
            <a:endParaRPr lang="en-US" sz="1900" dirty="0">
              <a:solidFill>
                <a:schemeClr val="accent2"/>
              </a:solidFill>
              <a:latin typeface="Calibri" panose="020F0502020204030204" pitchFamily="34" charset="0"/>
            </a:endParaRPr>
          </a:p>
          <a:p>
            <a:pPr marL="342900" indent="-342900">
              <a:buFont typeface="Wingdings" charset="2"/>
              <a:buChar char="q"/>
            </a:pPr>
            <a:endParaRPr lang="en-US" sz="1900" i="1" dirty="0">
              <a:solidFill>
                <a:schemeClr val="accent2"/>
              </a:solidFill>
              <a:latin typeface="Calibri" panose="020F050202020403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21377" y="6334145"/>
            <a:ext cx="4969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rgbClr val="000000"/>
                </a:solidFill>
              </a:rPr>
              <a:t> EO4SDG-DANE-GPSDD Meeting at DANE HQ, Bogota, Colombia on March 30, 2017. </a:t>
            </a:r>
            <a:endParaRPr lang="en-US" sz="1200" dirty="0">
              <a:solidFill>
                <a:srgbClr val="000000"/>
              </a:solidFill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62343" y="177822"/>
            <a:ext cx="1371600" cy="48047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496928" y="4340484"/>
            <a:ext cx="338652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charset="2"/>
              <a:buChar char="q"/>
            </a:pPr>
            <a:r>
              <a:rPr lang="en-US" dirty="0" smtClean="0">
                <a:solidFill>
                  <a:schemeClr val="accent2"/>
                </a:solidFill>
                <a:latin typeface="Calibri" panose="020F0502020204030204" pitchFamily="34" charset="0"/>
              </a:rPr>
              <a:t>Since 2015, Colombia has established  </a:t>
            </a:r>
            <a:r>
              <a:rPr lang="en-US" dirty="0">
                <a:solidFill>
                  <a:schemeClr val="accent2"/>
                </a:solidFill>
                <a:latin typeface="Calibri" panose="020F0502020204030204" pitchFamily="34" charset="0"/>
              </a:rPr>
              <a:t>an inter-agency coordination mechanism on data needs for the </a:t>
            </a:r>
            <a:r>
              <a:rPr lang="en-US" dirty="0" smtClean="0">
                <a:solidFill>
                  <a:schemeClr val="accent2"/>
                </a:solidFill>
                <a:latin typeface="Calibri" panose="020F0502020204030204" pitchFamily="34" charset="0"/>
              </a:rPr>
              <a:t>SDGs, comprised of 7 </a:t>
            </a:r>
            <a:r>
              <a:rPr lang="en-US" dirty="0">
                <a:solidFill>
                  <a:schemeClr val="accent2"/>
                </a:solidFill>
                <a:latin typeface="Calibri" panose="020F0502020204030204" pitchFamily="34" charset="0"/>
              </a:rPr>
              <a:t>national government </a:t>
            </a:r>
            <a:r>
              <a:rPr lang="en-US" dirty="0" smtClean="0">
                <a:solidFill>
                  <a:schemeClr val="accent2"/>
                </a:solidFill>
                <a:latin typeface="Calibri" panose="020F0502020204030204" pitchFamily="34" charset="0"/>
              </a:rPr>
              <a:t>entities</a:t>
            </a:r>
            <a:endParaRPr lang="en-US" dirty="0"/>
          </a:p>
          <a:p>
            <a:endParaRPr lang="en-US" dirty="0"/>
          </a:p>
        </p:txBody>
      </p:sp>
      <p:pic>
        <p:nvPicPr>
          <p:cNvPr id="22" name="Picture 21" descr="C:\Users\Aditya\AppData\Local\Microsoft\Windows\INetCache\Content.Word\IMG_5732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125" y="4337498"/>
            <a:ext cx="4969080" cy="1854296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TextBox 20"/>
          <p:cNvSpPr txBox="1"/>
          <p:nvPr/>
        </p:nvSpPr>
        <p:spPr>
          <a:xfrm>
            <a:off x="439199" y="288612"/>
            <a:ext cx="307896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000" b="1" i="1" dirty="0" smtClean="0">
                <a:solidFill>
                  <a:srgbClr val="333399"/>
                </a:solidFill>
                <a:latin typeface="Calibri" charset="0"/>
                <a:ea typeface="Calibri" charset="0"/>
                <a:cs typeface="Calibri" charset="0"/>
              </a:rPr>
              <a:t>Colombia</a:t>
            </a:r>
          </a:p>
        </p:txBody>
      </p:sp>
      <p:pic>
        <p:nvPicPr>
          <p:cNvPr id="13" name="Picture 2" descr="http://static1.squarespace.com/static/55f7418ce4b0c5233375af19/t/56025f6be4b0f30d06959301/1442996077735/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03342" y="780381"/>
            <a:ext cx="1624891" cy="458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56739" y="202699"/>
            <a:ext cx="726712" cy="491136"/>
          </a:xfrm>
          <a:prstGeom prst="rect">
            <a:avLst/>
          </a:prstGeom>
        </p:spPr>
      </p:pic>
      <p:grpSp>
        <p:nvGrpSpPr>
          <p:cNvPr id="23" name="Group 11"/>
          <p:cNvGrpSpPr>
            <a:grpSpLocks noChangeAspect="1"/>
          </p:cNvGrpSpPr>
          <p:nvPr/>
        </p:nvGrpSpPr>
        <p:grpSpPr bwMode="auto">
          <a:xfrm>
            <a:off x="8235268" y="802609"/>
            <a:ext cx="648183" cy="523873"/>
            <a:chOff x="1220764" y="2443376"/>
            <a:chExt cx="3181350" cy="2571750"/>
          </a:xfrm>
        </p:grpSpPr>
        <p:sp>
          <p:nvSpPr>
            <p:cNvPr id="24" name="Oval 12"/>
            <p:cNvSpPr>
              <a:spLocks noChangeArrowheads="1"/>
            </p:cNvSpPr>
            <p:nvPr/>
          </p:nvSpPr>
          <p:spPr bwMode="auto">
            <a:xfrm>
              <a:off x="1487606" y="2483890"/>
              <a:ext cx="2468880" cy="21364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4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457200" indent="-301625">
                <a:spcBef>
                  <a:spcPct val="20000"/>
                </a:spcBef>
                <a:buFont typeface="Arial" panose="020B0604020202020204" pitchFamily="34" charset="0"/>
                <a:buChar char="–"/>
                <a:defRPr sz="30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914400" indent="-241300">
                <a:spcBef>
                  <a:spcPct val="20000"/>
                </a:spcBef>
                <a:buFont typeface="Arial" panose="020B0604020202020204" pitchFamily="34" charset="0"/>
                <a:buChar char="•"/>
                <a:defRPr sz="25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371600" indent="-241300">
                <a:spcBef>
                  <a:spcPct val="20000"/>
                </a:spcBef>
                <a:buFont typeface="Arial" panose="020B0604020202020204" pitchFamily="34" charset="0"/>
                <a:buChar char="–"/>
                <a:defRPr sz="21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1828800" indent="-241300">
                <a:spcBef>
                  <a:spcPct val="20000"/>
                </a:spcBef>
                <a:buFont typeface="Arial" panose="020B0604020202020204" pitchFamily="34" charset="0"/>
                <a:buChar char="»"/>
                <a:defRPr sz="21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indent="-241300" defTabSz="965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1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indent="-241300" defTabSz="965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1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indent="-241300" defTabSz="965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1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indent="-241300" defTabSz="965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1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0" fontAlgn="base" hangingPunct="0">
                <a:lnSpc>
                  <a:spcPct val="85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en-US" altLang="en-US" sz="33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pic>
          <p:nvPicPr>
            <p:cNvPr id="25" name="Picture 13" descr="C:\Users\lfriedl\Desktop\NASA SIP\Vision chart\nasa logo.jpg"/>
            <p:cNvPicPr>
              <a:picLocks noChangeAspect="1" noChangeArrowheads="1"/>
            </p:cNvPicPr>
            <p:nvPr/>
          </p:nvPicPr>
          <p:blipFill>
            <a:blip r:embed="rId7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0764" y="2443376"/>
              <a:ext cx="3181350" cy="2571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1388342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93170" y="1390054"/>
            <a:ext cx="725306" cy="73152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8029828" y="154131"/>
            <a:ext cx="977569" cy="822960"/>
            <a:chOff x="8029825" y="154131"/>
            <a:chExt cx="977569" cy="822960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84434" y="154131"/>
              <a:ext cx="822960" cy="822960"/>
            </a:xfrm>
            <a:prstGeom prst="rect">
              <a:avLst/>
            </a:prstGeom>
          </p:spPr>
        </p:pic>
        <p:cxnSp>
          <p:nvCxnSpPr>
            <p:cNvPr id="12" name="Straight Connector 11"/>
            <p:cNvCxnSpPr/>
            <p:nvPr/>
          </p:nvCxnSpPr>
          <p:spPr>
            <a:xfrm>
              <a:off x="8029825" y="154131"/>
              <a:ext cx="0" cy="82296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1" name="Picture 40"/>
          <p:cNvPicPr>
            <a:picLocks noChangeAspect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1873" y="245291"/>
            <a:ext cx="1828800" cy="640639"/>
          </a:xfrm>
          <a:prstGeom prst="rect">
            <a:avLst/>
          </a:prstGeom>
        </p:spPr>
      </p:pic>
      <p:pic>
        <p:nvPicPr>
          <p:cNvPr id="2050" name="Picture 2" descr="https://img.clipartfest.com/3d23443559d5972475ea71f3ca8f1508_africa-map-clip-art-clipart-clipart-of-africa_317-350.jpeg"/>
          <p:cNvPicPr>
            <a:picLocks noChangeAspect="1" noChangeArrowheads="1"/>
          </p:cNvPicPr>
          <p:nvPr/>
        </p:nvPicPr>
        <p:blipFill>
          <a:blip r:embed="rId6" cstate="screen">
            <a:clrChange>
              <a:clrFrom>
                <a:srgbClr val="FDFFFC"/>
              </a:clrFrom>
              <a:clrTo>
                <a:srgbClr val="FDFF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86726" y="98932"/>
            <a:ext cx="845353" cy="933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2" descr="http://static1.squarespace.com/static/55f7418ce4b0c5233375af19/t/56025f6be4b0f30d06959301/1442996077735/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2739" y="5775996"/>
            <a:ext cx="1624891" cy="458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9" name="Group 18"/>
          <p:cNvGrpSpPr/>
          <p:nvPr/>
        </p:nvGrpSpPr>
        <p:grpSpPr>
          <a:xfrm>
            <a:off x="3342012" y="1524982"/>
            <a:ext cx="1960068" cy="461665"/>
            <a:chOff x="520887" y="1776257"/>
            <a:chExt cx="1960068" cy="461665"/>
          </a:xfrm>
        </p:grpSpPr>
        <p:pic>
          <p:nvPicPr>
            <p:cNvPr id="2054" name="Picture 6" descr="https://upload.wikimedia.org/wikipedia/commons/thumb/f/fd/Flag_of_Senegal.svg/1200px-Flag_of_Senegal.svg.png"/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0887" y="1778489"/>
              <a:ext cx="686185" cy="457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Rectangle 8"/>
            <p:cNvSpPr/>
            <p:nvPr/>
          </p:nvSpPr>
          <p:spPr>
            <a:xfrm>
              <a:off x="1306082" y="1776257"/>
              <a:ext cx="117487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2400" b="1" dirty="0" smtClean="0">
                  <a:latin typeface="Calibri" panose="020F0502020204030204" pitchFamily="34" charset="0"/>
                </a:rPr>
                <a:t>Senegal</a:t>
              </a:r>
              <a:endParaRPr lang="en-US" sz="2400" b="1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281978" y="1524982"/>
            <a:ext cx="1786575" cy="461665"/>
            <a:chOff x="3230191" y="1809196"/>
            <a:chExt cx="1786575" cy="461665"/>
          </a:xfrm>
        </p:grpSpPr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30191" y="1811428"/>
              <a:ext cx="685800" cy="457200"/>
            </a:xfrm>
            <a:prstGeom prst="rect">
              <a:avLst/>
            </a:prstGeom>
          </p:spPr>
        </p:pic>
        <p:sp>
          <p:nvSpPr>
            <p:cNvPr id="46" name="Rectangle 45"/>
            <p:cNvSpPr/>
            <p:nvPr/>
          </p:nvSpPr>
          <p:spPr>
            <a:xfrm>
              <a:off x="4001745" y="1809196"/>
              <a:ext cx="1015021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2400" b="1" dirty="0" smtClean="0">
                  <a:latin typeface="Calibri" panose="020F0502020204030204" pitchFamily="34" charset="0"/>
                </a:rPr>
                <a:t>Ghana</a:t>
              </a:r>
              <a:endParaRPr lang="en-US" sz="2400" b="1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6388913" y="1524982"/>
            <a:ext cx="1717983" cy="461665"/>
            <a:chOff x="6882055" y="1768075"/>
            <a:chExt cx="1717983" cy="461665"/>
          </a:xfrm>
        </p:grpSpPr>
        <p:sp>
          <p:nvSpPr>
            <p:cNvPr id="47" name="Rectangle 46"/>
            <p:cNvSpPr/>
            <p:nvPr/>
          </p:nvSpPr>
          <p:spPr>
            <a:xfrm>
              <a:off x="7644135" y="1768075"/>
              <a:ext cx="95590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2400" b="1" dirty="0" smtClean="0">
                  <a:latin typeface="Calibri" panose="020F0502020204030204" pitchFamily="34" charset="0"/>
                </a:rPr>
                <a:t>Kenya</a:t>
              </a:r>
              <a:endParaRPr lang="en-US" sz="2400" b="1" dirty="0">
                <a:latin typeface="Calibri" panose="020F0502020204030204" pitchFamily="34" charset="0"/>
              </a:endParaRPr>
            </a:p>
          </p:txBody>
        </p:sp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82055" y="1770307"/>
              <a:ext cx="685800" cy="457200"/>
            </a:xfrm>
            <a:prstGeom prst="rect">
              <a:avLst/>
            </a:prstGeom>
          </p:spPr>
        </p:pic>
      </p:grpSp>
      <p:cxnSp>
        <p:nvCxnSpPr>
          <p:cNvPr id="48" name="Straight Connector 47"/>
          <p:cNvCxnSpPr/>
          <p:nvPr/>
        </p:nvCxnSpPr>
        <p:spPr bwMode="auto">
          <a:xfrm>
            <a:off x="3044952" y="1300447"/>
            <a:ext cx="0" cy="50292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9" name="Straight Connector 48"/>
          <p:cNvCxnSpPr/>
          <p:nvPr/>
        </p:nvCxnSpPr>
        <p:spPr bwMode="auto">
          <a:xfrm>
            <a:off x="6092516" y="1300447"/>
            <a:ext cx="0" cy="50292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3" name="TextBox 52"/>
          <p:cNvSpPr txBox="1"/>
          <p:nvPr/>
        </p:nvSpPr>
        <p:spPr>
          <a:xfrm>
            <a:off x="6262718" y="2306438"/>
            <a:ext cx="2744679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800"/>
              </a:spcAft>
            </a:pPr>
            <a:r>
              <a:rPr lang="en-US" sz="1600" dirty="0" smtClean="0">
                <a:latin typeface="Calibri" panose="020F0502020204030204" pitchFamily="34" charset="0"/>
              </a:rPr>
              <a:t>Ministry of Agriculture, GPSDD</a:t>
            </a:r>
            <a:r>
              <a:rPr lang="en-US" sz="1600" dirty="0" smtClean="0">
                <a:latin typeface="Calibri" panose="020F0502020204030204" pitchFamily="34" charset="0"/>
              </a:rPr>
              <a:t>, SERVIR, and EO4SDG addressing Earth obs. and geospatial info. for SDG monitoring and reporting and to meet Agenda 2063</a:t>
            </a:r>
          </a:p>
          <a:p>
            <a:pPr>
              <a:spcAft>
                <a:spcPts val="600"/>
              </a:spcAft>
            </a:pPr>
            <a:r>
              <a:rPr lang="en-US" sz="1600" dirty="0" smtClean="0">
                <a:latin typeface="Calibri" panose="020F0502020204030204" pitchFamily="34" charset="0"/>
              </a:rPr>
              <a:t>Topics: Food security, Capacity </a:t>
            </a:r>
            <a:r>
              <a:rPr lang="en-US" sz="1600" dirty="0">
                <a:latin typeface="Calibri" panose="020F0502020204030204" pitchFamily="34" charset="0"/>
              </a:rPr>
              <a:t>building in agricultural </a:t>
            </a:r>
            <a:r>
              <a:rPr lang="en-US" sz="1600" dirty="0" smtClean="0">
                <a:latin typeface="Calibri" panose="020F0502020204030204" pitchFamily="34" charset="0"/>
              </a:rPr>
              <a:t>sector, Urban planning, Cross-regional </a:t>
            </a:r>
            <a:r>
              <a:rPr lang="en-US" sz="1600" dirty="0">
                <a:latin typeface="Calibri" panose="020F0502020204030204" pitchFamily="34" charset="0"/>
              </a:rPr>
              <a:t>collaboration</a:t>
            </a:r>
          </a:p>
          <a:p>
            <a:pPr>
              <a:spcAft>
                <a:spcPts val="600"/>
              </a:spcAft>
            </a:pPr>
            <a:endParaRPr lang="en-US" dirty="0" smtClean="0">
              <a:latin typeface="Calibri" panose="020F0502020204030204" pitchFamily="34" charset="0"/>
            </a:endParaRPr>
          </a:p>
        </p:txBody>
      </p:sp>
      <p:grpSp>
        <p:nvGrpSpPr>
          <p:cNvPr id="51" name="Group 50"/>
          <p:cNvGrpSpPr/>
          <p:nvPr/>
        </p:nvGrpSpPr>
        <p:grpSpPr>
          <a:xfrm>
            <a:off x="8170012" y="1356554"/>
            <a:ext cx="814120" cy="798521"/>
            <a:chOff x="10024464" y="2321134"/>
            <a:chExt cx="814120" cy="798521"/>
          </a:xfrm>
        </p:grpSpPr>
        <p:pic>
          <p:nvPicPr>
            <p:cNvPr id="54" name="Picture 53"/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24464" y="2753895"/>
              <a:ext cx="365760" cy="365760"/>
            </a:xfrm>
            <a:prstGeom prst="rect">
              <a:avLst/>
            </a:prstGeom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5" name="Picture 54"/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24464" y="2321134"/>
              <a:ext cx="365760" cy="365760"/>
            </a:xfrm>
            <a:prstGeom prst="rect">
              <a:avLst/>
            </a:prstGeom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6" name="Picture 55"/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72824" y="2321134"/>
              <a:ext cx="365760" cy="365760"/>
            </a:xfrm>
            <a:prstGeom prst="rect">
              <a:avLst/>
            </a:prstGeom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7" name="Picture 56"/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72824" y="2753895"/>
              <a:ext cx="365760" cy="365760"/>
            </a:xfrm>
            <a:prstGeom prst="rect">
              <a:avLst/>
            </a:prstGeom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60" name="Picture 2" descr="http://static1.squarespace.com/static/55f7418ce4b0c5233375af19/t/56025f6be4b0f30d06959301/1442996077735/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81773" y="6229006"/>
            <a:ext cx="1624891" cy="458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63" descr="RCMRD_logo[1].png"/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7993" y="5701576"/>
            <a:ext cx="1158454" cy="402328"/>
          </a:xfrm>
          <a:prstGeom prst="rect">
            <a:avLst/>
          </a:prstGeom>
        </p:spPr>
      </p:pic>
      <p:pic>
        <p:nvPicPr>
          <p:cNvPr id="2056" name="Picture 8" descr="https://servir.adpc.net/themes/svmk/images/optimized/Servir_Logo_Color.png"/>
          <p:cNvPicPr>
            <a:picLocks noChangeAspect="1" noChangeArrowheads="1"/>
          </p:cNvPicPr>
          <p:nvPr/>
        </p:nvPicPr>
        <p:blipFill rotWithShape="1"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694218" y="5731916"/>
            <a:ext cx="1317625" cy="346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" name="Rectangle 58"/>
          <p:cNvSpPr/>
          <p:nvPr/>
        </p:nvSpPr>
        <p:spPr>
          <a:xfrm>
            <a:off x="201415" y="2306438"/>
            <a:ext cx="2693786" cy="327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1600" dirty="0">
                <a:latin typeface="Calibri" panose="020F0502020204030204" pitchFamily="34" charset="0"/>
              </a:rPr>
              <a:t>April 5-6, </a:t>
            </a:r>
            <a:r>
              <a:rPr lang="en-US" sz="1600" dirty="0" smtClean="0">
                <a:latin typeface="Calibri" panose="020F0502020204030204" pitchFamily="34" charset="0"/>
              </a:rPr>
              <a:t>2017:</a:t>
            </a:r>
          </a:p>
          <a:p>
            <a:pPr>
              <a:spcAft>
                <a:spcPts val="600"/>
              </a:spcAft>
            </a:pPr>
            <a:r>
              <a:rPr lang="en-US" sz="1600" dirty="0" smtClean="0">
                <a:latin typeface="Calibri" panose="020F0502020204030204" pitchFamily="34" charset="0"/>
              </a:rPr>
              <a:t>National Forum on Data Roadmaps for Sustainable Development organized with Ghana by GPSDD. Addressed data gaps, data use, data ecosystem, and multi-stakeholder approaches</a:t>
            </a:r>
          </a:p>
          <a:p>
            <a:pPr>
              <a:spcAft>
                <a:spcPts val="600"/>
              </a:spcAft>
            </a:pPr>
            <a:r>
              <a:rPr lang="en-US" sz="1600" dirty="0" smtClean="0">
                <a:latin typeface="Calibri" panose="020F0502020204030204" pitchFamily="34" charset="0"/>
              </a:rPr>
              <a:t>EO4SDG linked NASA/USAID SERVIR program to Forum</a:t>
            </a:r>
          </a:p>
          <a:p>
            <a:pPr>
              <a:spcAft>
                <a:spcPts val="600"/>
              </a:spcAft>
            </a:pPr>
            <a:r>
              <a:rPr lang="en-US" sz="1600" dirty="0" smtClean="0">
                <a:latin typeface="Calibri" panose="020F0502020204030204" pitchFamily="34" charset="0"/>
              </a:rPr>
              <a:t>CEOS exploring potential for a country-wide “data cube” </a:t>
            </a:r>
            <a:endParaRPr lang="en-US" sz="1600" dirty="0">
              <a:latin typeface="Calibri" panose="020F0502020204030204" pitchFamily="34" charset="0"/>
            </a:endParaRPr>
          </a:p>
        </p:txBody>
      </p:sp>
      <p:pic>
        <p:nvPicPr>
          <p:cNvPr id="68" name="Picture 67"/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17868" y="5726990"/>
            <a:ext cx="604115" cy="546007"/>
          </a:xfrm>
          <a:prstGeom prst="rect">
            <a:avLst/>
          </a:prstGeom>
        </p:spPr>
      </p:pic>
      <p:pic>
        <p:nvPicPr>
          <p:cNvPr id="69" name="Picture 8" descr="https://servir.adpc.net/themes/svmk/images/optimized/Servir_Logo_Color.png"/>
          <p:cNvPicPr>
            <a:picLocks noChangeAspect="1" noChangeArrowheads="1"/>
          </p:cNvPicPr>
          <p:nvPr/>
        </p:nvPicPr>
        <p:blipFill rotWithShape="1"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404358" y="6361987"/>
            <a:ext cx="1317625" cy="346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http://www.eohandbook.com/eohb2011/images/ceos_img_01.jpg"/>
          <p:cNvPicPr>
            <a:picLocks noChangeAspect="1" noChangeArrowheads="1"/>
          </p:cNvPicPr>
          <p:nvPr/>
        </p:nvPicPr>
        <p:blipFill>
          <a:blip r:embed="rId1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3972" y="6331277"/>
            <a:ext cx="904278" cy="407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1" name="Group 60"/>
          <p:cNvGrpSpPr/>
          <p:nvPr/>
        </p:nvGrpSpPr>
        <p:grpSpPr>
          <a:xfrm>
            <a:off x="5419511" y="1355551"/>
            <a:ext cx="367375" cy="800526"/>
            <a:chOff x="5419511" y="1354236"/>
            <a:chExt cx="367375" cy="800526"/>
          </a:xfrm>
        </p:grpSpPr>
        <p:pic>
          <p:nvPicPr>
            <p:cNvPr id="73" name="Picture 72"/>
            <p:cNvPicPr>
              <a:picLocks noChangeAspect="1"/>
            </p:cNvPicPr>
            <p:nvPr/>
          </p:nvPicPr>
          <p:blipFill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19511" y="1354236"/>
              <a:ext cx="367375" cy="369824"/>
            </a:xfrm>
            <a:prstGeom prst="rect">
              <a:avLst/>
            </a:prstGeom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4" name="Picture 73"/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20318" y="1789002"/>
              <a:ext cx="365760" cy="365760"/>
            </a:xfrm>
            <a:prstGeom prst="rect">
              <a:avLst/>
            </a:prstGeom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76" name="Rectangle 75"/>
          <p:cNvSpPr/>
          <p:nvPr/>
        </p:nvSpPr>
        <p:spPr>
          <a:xfrm>
            <a:off x="3215154" y="2306438"/>
            <a:ext cx="2825437" cy="326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800"/>
              </a:spcAft>
            </a:pPr>
            <a:r>
              <a:rPr lang="en-US" sz="1600" dirty="0" smtClean="0">
                <a:latin typeface="Calibri" panose="020F0502020204030204" pitchFamily="34" charset="0"/>
              </a:rPr>
              <a:t>GEO EO4SDG engaging with Senegal National Statistical Office, African Development Bank, </a:t>
            </a:r>
            <a:r>
              <a:rPr lang="en-US" sz="1600" dirty="0" smtClean="0">
                <a:latin typeface="Calibri" panose="020F0502020204030204" pitchFamily="34" charset="0"/>
              </a:rPr>
              <a:t>GPSDD, </a:t>
            </a:r>
            <a:r>
              <a:rPr lang="en-US" sz="1600" dirty="0" err="1" smtClean="0">
                <a:latin typeface="Calibri" panose="020F0502020204030204" pitchFamily="34" charset="0"/>
              </a:rPr>
              <a:t>ipar</a:t>
            </a:r>
            <a:r>
              <a:rPr lang="en-US" sz="1600" dirty="0" smtClean="0">
                <a:latin typeface="Calibri" panose="020F0502020204030204" pitchFamily="34" charset="0"/>
              </a:rPr>
              <a:t>, and </a:t>
            </a:r>
            <a:r>
              <a:rPr lang="en-US" sz="1600" dirty="0" err="1" smtClean="0">
                <a:latin typeface="Calibri" panose="020F0502020204030204" pitchFamily="34" charset="0"/>
              </a:rPr>
              <a:t>Knoema</a:t>
            </a:r>
            <a:r>
              <a:rPr lang="en-US" sz="1600" dirty="0" smtClean="0">
                <a:latin typeface="Calibri" panose="020F0502020204030204" pitchFamily="34" charset="0"/>
              </a:rPr>
              <a:t>. </a:t>
            </a:r>
          </a:p>
          <a:p>
            <a:pPr>
              <a:spcAft>
                <a:spcPts val="1800"/>
              </a:spcAft>
            </a:pPr>
            <a:r>
              <a:rPr lang="en-US" sz="1600" dirty="0" smtClean="0">
                <a:latin typeface="Calibri" panose="020F0502020204030204" pitchFamily="34" charset="0"/>
              </a:rPr>
              <a:t>Pilot projects to combine Earth observations, geospatial information, and statistics. </a:t>
            </a:r>
          </a:p>
          <a:p>
            <a:pPr>
              <a:spcAft>
                <a:spcPts val="600"/>
              </a:spcAft>
            </a:pPr>
            <a:r>
              <a:rPr lang="en-US" sz="1600" dirty="0" smtClean="0">
                <a:latin typeface="Calibri" panose="020F0502020204030204" pitchFamily="34" charset="0"/>
              </a:rPr>
              <a:t>Pilot topics are forest cover, sustainable forest management with others to follow</a:t>
            </a:r>
            <a:endParaRPr lang="en-US" sz="1600" dirty="0">
              <a:latin typeface="Calibri" panose="020F0502020204030204" pitchFamily="34" charset="0"/>
            </a:endParaRPr>
          </a:p>
        </p:txBody>
      </p:sp>
      <p:pic>
        <p:nvPicPr>
          <p:cNvPr id="2064" name="Picture 16" descr="http://realnewsmagazine.net/wp-content/uploads/2013/02/African-Development-Bank-logo.jpg"/>
          <p:cNvPicPr>
            <a:picLocks noChangeAspect="1" noChangeArrowheads="1"/>
          </p:cNvPicPr>
          <p:nvPr/>
        </p:nvPicPr>
        <p:blipFill>
          <a:blip r:embed="rId20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02835" y="5996227"/>
            <a:ext cx="724372" cy="731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http://it-events.com/system/companies/logos/000/000/327/original/knoema.png?1364804052"/>
          <p:cNvPicPr>
            <a:picLocks noChangeAspect="1" noChangeArrowheads="1"/>
          </p:cNvPicPr>
          <p:nvPr/>
        </p:nvPicPr>
        <p:blipFill>
          <a:blip r:embed="rId21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54669" y="6175756"/>
            <a:ext cx="1340858" cy="372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2" descr="http://static1.squarespace.com/static/55f7418ce4b0c5233375af19/t/56025f6be4b0f30d06959301/1442996077735/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97424" y="5514848"/>
            <a:ext cx="1624891" cy="458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442893" y="5376956"/>
            <a:ext cx="569478" cy="569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785927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166293" y="200976"/>
            <a:ext cx="5751025" cy="5218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93" b="1" i="1" dirty="0" smtClean="0">
                <a:solidFill>
                  <a:srgbClr val="000099"/>
                </a:solidFill>
                <a:latin typeface="Calibri" panose="020F0502020204030204" pitchFamily="34" charset="0"/>
              </a:rPr>
              <a:t>Organizational Linkages</a:t>
            </a:r>
            <a:endParaRPr lang="en-US" sz="2793" b="1" i="1" dirty="0">
              <a:solidFill>
                <a:srgbClr val="000099"/>
              </a:solidFill>
              <a:latin typeface="Calibri" panose="020F0502020204030204" pitchFamily="34" charset="0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6517362" y="154131"/>
            <a:ext cx="2490035" cy="884819"/>
            <a:chOff x="6517359" y="154131"/>
            <a:chExt cx="2490035" cy="884819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84434" y="154131"/>
              <a:ext cx="822960" cy="822960"/>
            </a:xfrm>
            <a:prstGeom prst="rect">
              <a:avLst/>
            </a:prstGeom>
          </p:spPr>
        </p:pic>
        <p:cxnSp>
          <p:nvCxnSpPr>
            <p:cNvPr id="16" name="Straight Connector 15"/>
            <p:cNvCxnSpPr/>
            <p:nvPr/>
          </p:nvCxnSpPr>
          <p:spPr>
            <a:xfrm>
              <a:off x="8029825" y="154131"/>
              <a:ext cx="0" cy="82296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" name="Group 16"/>
            <p:cNvGrpSpPr/>
            <p:nvPr/>
          </p:nvGrpSpPr>
          <p:grpSpPr>
            <a:xfrm>
              <a:off x="6517359" y="160876"/>
              <a:ext cx="1494970" cy="878074"/>
              <a:chOff x="6517359" y="160876"/>
              <a:chExt cx="1494970" cy="878074"/>
            </a:xfrm>
          </p:grpSpPr>
          <p:sp>
            <p:nvSpPr>
              <p:cNvPr id="18" name="TextBox 17"/>
              <p:cNvSpPr txBox="1"/>
              <p:nvPr/>
            </p:nvSpPr>
            <p:spPr>
              <a:xfrm>
                <a:off x="6517359" y="669618"/>
                <a:ext cx="1494970" cy="369332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b="1" i="1" dirty="0" smtClean="0">
                    <a:solidFill>
                      <a:srgbClr val="000099"/>
                    </a:solidFill>
                    <a:latin typeface="Candara" panose="020E0502030303020204" pitchFamily="34" charset="0"/>
                  </a:rPr>
                  <a:t>EO4SDG</a:t>
                </a:r>
                <a:endParaRPr lang="en-US" b="1" i="1" dirty="0">
                  <a:solidFill>
                    <a:srgbClr val="000099"/>
                  </a:solidFill>
                  <a:latin typeface="Candara" panose="020E0502030303020204" pitchFamily="34" charset="0"/>
                </a:endParaRPr>
              </a:p>
            </p:txBody>
          </p:sp>
          <p:pic>
            <p:nvPicPr>
              <p:cNvPr id="19" name="Picture 18"/>
              <p:cNvPicPr>
                <a:picLocks noChangeAspect="1"/>
              </p:cNvPicPr>
              <p:nvPr/>
            </p:nvPicPr>
            <p:blipFill>
              <a:blip r:embed="rId4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573770" y="160876"/>
                <a:ext cx="1371600" cy="480479"/>
              </a:xfrm>
              <a:prstGeom prst="rect">
                <a:avLst/>
              </a:prstGeom>
            </p:spPr>
          </p:pic>
        </p:grpSp>
      </p:grpSp>
      <p:sp>
        <p:nvSpPr>
          <p:cNvPr id="10" name="Rectangle 9"/>
          <p:cNvSpPr/>
          <p:nvPr/>
        </p:nvSpPr>
        <p:spPr>
          <a:xfrm>
            <a:off x="286881" y="1269925"/>
            <a:ext cx="4206240" cy="5123777"/>
          </a:xfrm>
          <a:prstGeom prst="rect">
            <a:avLst/>
          </a:prstGeom>
          <a:solidFill>
            <a:schemeClr val="bg1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lIns="182416" tIns="91208" rIns="273623" bIns="182416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600"/>
              </a:spcAft>
            </a:pP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Partnerships with international coordinating organizations, sharing knowledge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, resources, and skills of in a collective support of the SDGs. </a:t>
            </a:r>
            <a:endParaRPr lang="en-US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342900" indent="-342900" eaLnBrk="1" fontAlgn="auto" hangingPunct="1">
              <a:spcBef>
                <a:spcPts val="0"/>
              </a:spcBef>
              <a:spcAft>
                <a:spcPts val="600"/>
              </a:spcAft>
              <a:buFont typeface="Calibri" panose="020F0502020204030204" pitchFamily="34" charset="0"/>
              <a:buChar char="»"/>
            </a:pP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Work with statistical agencies to ensure the methods are sound for use with Indicators and Targets</a:t>
            </a:r>
          </a:p>
          <a:p>
            <a:pPr marL="342900" indent="-342900" eaLnBrk="1" fontAlgn="auto" hangingPunct="1">
              <a:spcBef>
                <a:spcPts val="0"/>
              </a:spcBef>
              <a:spcAft>
                <a:spcPts val="600"/>
              </a:spcAft>
              <a:buFont typeface="Calibri" panose="020F0502020204030204" pitchFamily="34" charset="0"/>
              <a:buChar char="»"/>
            </a:pP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Work with partners on distribution of methods and solutions so they are available for all to use</a:t>
            </a:r>
          </a:p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»"/>
            </a:pP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Collaborate to support countries and stakeholders to use the methods and build 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capacity</a:t>
            </a:r>
            <a:endParaRPr lang="en-US" sz="1800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752974" y="1269925"/>
            <a:ext cx="4206240" cy="5108388"/>
          </a:xfrm>
          <a:prstGeom prst="rect">
            <a:avLst/>
          </a:prstGeom>
          <a:solidFill>
            <a:schemeClr val="bg1"/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square" lIns="182416" tIns="91208" rIns="273623" bIns="182416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342900" indent="-342900" eaLnBrk="1" fontAlgn="auto" hangingPunct="1">
              <a:spcBef>
                <a:spcPts val="0"/>
              </a:spcBef>
              <a:spcAft>
                <a:spcPts val="1197"/>
              </a:spcAft>
              <a:buFont typeface="Calibri" panose="020F0502020204030204" pitchFamily="34" charset="0"/>
              <a:buChar char="»"/>
            </a:pPr>
            <a:endParaRPr lang="en-US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342900" indent="-342900" eaLnBrk="1" fontAlgn="auto" hangingPunct="1">
              <a:spcBef>
                <a:spcPts val="0"/>
              </a:spcBef>
              <a:spcAft>
                <a:spcPts val="1197"/>
              </a:spcAft>
              <a:buFont typeface="Calibri" panose="020F0502020204030204" pitchFamily="34" charset="0"/>
              <a:buChar char="»"/>
            </a:pPr>
            <a:endParaRPr lang="en-US" sz="36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342900" indent="-342900" eaLnBrk="1" fontAlgn="auto" hangingPunct="1">
              <a:spcBef>
                <a:spcPts val="0"/>
              </a:spcBef>
              <a:spcAft>
                <a:spcPts val="1197"/>
              </a:spcAft>
              <a:buFont typeface="Calibri" panose="020F0502020204030204" pitchFamily="34" charset="0"/>
              <a:buChar char="»"/>
            </a:pP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Data4SDGs API Highways </a:t>
            </a:r>
            <a:b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Application Program Interface</a:t>
            </a:r>
            <a:b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hlinkClick r:id="rId5"/>
              </a:rPr>
              <a:t>http://apihighways.data4sdgs.org</a:t>
            </a:r>
            <a:r>
              <a:rPr lang="en-US" sz="1800" dirty="0" smtClean="0">
                <a:solidFill>
                  <a:srgbClr val="000000"/>
                </a:solidFill>
                <a:latin typeface="Calibri" panose="020F0502020204030204" pitchFamily="34" charset="0"/>
                <a:hlinkClick r:id="rId5"/>
              </a:rPr>
              <a:t>/</a:t>
            </a:r>
            <a:endParaRPr lang="en-US" sz="1800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342900" indent="-342900" eaLnBrk="1" fontAlgn="auto" hangingPunct="1">
              <a:spcBef>
                <a:spcPts val="0"/>
              </a:spcBef>
              <a:spcAft>
                <a:spcPts val="1197"/>
              </a:spcAft>
              <a:buFont typeface="Calibri" panose="020F0502020204030204" pitchFamily="34" charset="0"/>
              <a:buChar char="»"/>
            </a:pP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Data4SDGs Toolbox: </a:t>
            </a:r>
            <a:b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Data for Action</a:t>
            </a:r>
          </a:p>
          <a:p>
            <a:pPr marL="342900" indent="-342900" eaLnBrk="1" fontAlgn="auto" hangingPunct="1">
              <a:spcBef>
                <a:spcPts val="0"/>
              </a:spcBef>
              <a:spcAft>
                <a:spcPts val="1197"/>
              </a:spcAft>
              <a:buFont typeface="Calibri" panose="020F0502020204030204" pitchFamily="34" charset="0"/>
              <a:buChar char="»"/>
            </a:pP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Data Roadmaps</a:t>
            </a:r>
          </a:p>
          <a:p>
            <a:pPr marL="342900" indent="-342900" eaLnBrk="1" fontAlgn="auto" hangingPunct="1">
              <a:spcBef>
                <a:spcPts val="0"/>
              </a:spcBef>
              <a:spcAft>
                <a:spcPts val="1197"/>
              </a:spcAft>
              <a:buFont typeface="Calibri" panose="020F0502020204030204" pitchFamily="34" charset="0"/>
              <a:buChar char="»"/>
            </a:pP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Support at national and </a:t>
            </a:r>
            <a:b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sub-national levels</a:t>
            </a:r>
          </a:p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»"/>
            </a:pP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Case studies with Colombia, Senegal, 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Kenya</a:t>
            </a:r>
            <a:endParaRPr lang="en-US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pic>
        <p:nvPicPr>
          <p:cNvPr id="20" name="Picture 2" descr="http://static1.squarespace.com/static/55f7418ce4b0c5233375af19/t/56025f6be4b0f30d06959301/1442996077735/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67383" y="1524149"/>
            <a:ext cx="2777421" cy="784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649071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/>
          <p:cNvSpPr/>
          <p:nvPr/>
        </p:nvSpPr>
        <p:spPr>
          <a:xfrm>
            <a:off x="4972875" y="1364349"/>
            <a:ext cx="4077482" cy="48167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spcBef>
                <a:spcPts val="0"/>
              </a:spcBef>
              <a:spcAft>
                <a:spcPts val="1200"/>
              </a:spcAft>
            </a:pPr>
            <a:r>
              <a:rPr lang="en-US" sz="2400" b="1" cap="small" dirty="0" smtClean="0">
                <a:latin typeface="Calibri" charset="0"/>
                <a:ea typeface="Calibri" charset="0"/>
                <a:cs typeface="Calibri" charset="0"/>
              </a:rPr>
              <a:t>Webinar Training</a:t>
            </a:r>
          </a:p>
          <a:p>
            <a:pPr marL="798513" lvl="1">
              <a:spcBef>
                <a:spcPts val="0"/>
              </a:spcBef>
              <a:spcAft>
                <a:spcPts val="600"/>
              </a:spcAft>
            </a:pPr>
            <a:r>
              <a:rPr lang="en-US" sz="2400" b="1" dirty="0">
                <a:latin typeface="Calibri" charset="0"/>
                <a:ea typeface="Calibri" charset="0"/>
                <a:cs typeface="Calibri" charset="0"/>
              </a:rPr>
              <a:t>Remote Sensing of Land Indicators for </a:t>
            </a:r>
            <a:r>
              <a:rPr lang="en-US" sz="2400" b="1" dirty="0" smtClean="0">
                <a:latin typeface="Calibri" charset="0"/>
                <a:ea typeface="Calibri" charset="0"/>
                <a:cs typeface="Calibri" charset="0"/>
              </a:rPr>
              <a:t>SDG 15: 15.1.1 &amp; 15.3.1</a:t>
            </a:r>
          </a:p>
          <a:p>
            <a:pPr marL="0" lvl="1">
              <a:spcBef>
                <a:spcPts val="0"/>
              </a:spcBef>
            </a:pPr>
            <a:r>
              <a:rPr lang="en-US" sz="2000" dirty="0" smtClean="0">
                <a:latin typeface="Calibri" charset="0"/>
                <a:ea typeface="Calibri" charset="0"/>
                <a:cs typeface="Calibri" charset="0"/>
              </a:rPr>
              <a:t>June 20-22, 2017; English</a:t>
            </a:r>
          </a:p>
          <a:p>
            <a:pPr marL="798513" lvl="1">
              <a:spcBef>
                <a:spcPts val="0"/>
              </a:spcBef>
            </a:pPr>
            <a:endParaRPr lang="en-US" sz="1600" dirty="0" smtClean="0">
              <a:latin typeface="Calibri" charset="0"/>
              <a:ea typeface="Calibri" charset="0"/>
              <a:cs typeface="Calibri" charset="0"/>
            </a:endParaRPr>
          </a:p>
          <a:p>
            <a:pPr>
              <a:spcAft>
                <a:spcPts val="1200"/>
              </a:spcAft>
            </a:pPr>
            <a:r>
              <a:rPr lang="en-US" sz="2000" dirty="0">
                <a:latin typeface="Calibri" charset="0"/>
                <a:ea typeface="Calibri" charset="0"/>
                <a:cs typeface="Calibri" charset="0"/>
              </a:rPr>
              <a:t>Three-session training: </a:t>
            </a:r>
            <a:br>
              <a:rPr lang="en-US" sz="2000" dirty="0">
                <a:latin typeface="Calibri" charset="0"/>
                <a:ea typeface="Calibri" charset="0"/>
                <a:cs typeface="Calibri" charset="0"/>
              </a:rPr>
            </a:br>
            <a:r>
              <a:rPr lang="en-US" sz="2000" dirty="0">
                <a:latin typeface="Calibri" charset="0"/>
                <a:ea typeface="Calibri" charset="0"/>
                <a:cs typeface="Calibri" charset="0"/>
              </a:rPr>
              <a:t>Satellite observations of land cover; image </a:t>
            </a:r>
            <a:r>
              <a:rPr lang="en-US" sz="2000" dirty="0" smtClean="0">
                <a:latin typeface="Calibri" charset="0"/>
                <a:ea typeface="Calibri" charset="0"/>
                <a:cs typeface="Calibri" charset="0"/>
              </a:rPr>
              <a:t>classification</a:t>
            </a:r>
            <a:r>
              <a:rPr lang="en-US" sz="2000" dirty="0">
                <a:latin typeface="Calibri" charset="0"/>
                <a:ea typeface="Calibri" charset="0"/>
                <a:cs typeface="Calibri" charset="0"/>
              </a:rPr>
              <a:t>, change detection, and techniques </a:t>
            </a:r>
            <a:r>
              <a:rPr lang="en-US" sz="2000" dirty="0" smtClean="0">
                <a:latin typeface="Calibri" charset="0"/>
                <a:ea typeface="Calibri" charset="0"/>
                <a:cs typeface="Calibri" charset="0"/>
              </a:rPr>
              <a:t>for developing </a:t>
            </a:r>
            <a:r>
              <a:rPr lang="en-US" sz="2000" dirty="0">
                <a:latin typeface="Calibri" charset="0"/>
                <a:ea typeface="Calibri" charset="0"/>
                <a:cs typeface="Calibri" charset="0"/>
              </a:rPr>
              <a:t>accuracy assessments.</a:t>
            </a:r>
          </a:p>
          <a:p>
            <a:pPr>
              <a:spcAft>
                <a:spcPts val="1200"/>
              </a:spcAft>
            </a:pPr>
            <a:r>
              <a:rPr lang="pt-BR" sz="2000" dirty="0" smtClean="0">
                <a:latin typeface="Calibri" charset="0"/>
                <a:ea typeface="Calibri" charset="0"/>
                <a:cs typeface="Calibri" charset="0"/>
              </a:rPr>
              <a:t>Satellites &amp; sensors: Landsat, MODIS, Sentinel 3, Suomi NPP/VIIRS</a:t>
            </a:r>
            <a:endParaRPr lang="en-US" sz="2000" dirty="0"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36" name="Content Placeholder 2"/>
          <p:cNvSpPr txBox="1">
            <a:spLocks/>
          </p:cNvSpPr>
          <p:nvPr/>
        </p:nvSpPr>
        <p:spPr>
          <a:xfrm>
            <a:off x="284311" y="1328663"/>
            <a:ext cx="4077482" cy="4821381"/>
          </a:xfrm>
          <a:prstGeom prst="rect">
            <a:avLst/>
          </a:prstGeom>
        </p:spPr>
        <p:txBody>
          <a:bodyPr>
            <a:noAutofit/>
          </a:bodyPr>
          <a:lstStyle>
            <a:lvl1pPr marL="390525" marR="0" indent="-390525" algn="l" defTabSz="1042987" rtl="0" latinLnBrk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500" b="0" i="0" u="none" strike="noStrike" cap="none" spc="0" baseline="0">
                <a:ln>
                  <a:noFill/>
                </a:ln>
                <a:solidFill>
                  <a:srgbClr val="004084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1pPr>
            <a:lvl2pPr marL="390525" marR="0" indent="66675" algn="l" defTabSz="1042987" rtl="0" latinLnBrk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500" b="0" i="0" u="none" strike="noStrike" cap="none" spc="0" baseline="0">
                <a:ln>
                  <a:noFill/>
                </a:ln>
                <a:solidFill>
                  <a:srgbClr val="004084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2pPr>
            <a:lvl3pPr marL="390525" marR="0" indent="523875" algn="l" defTabSz="1042987" rtl="0" latinLnBrk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500" b="0" i="0" u="none" strike="noStrike" cap="none" spc="0" baseline="0">
                <a:ln>
                  <a:noFill/>
                </a:ln>
                <a:solidFill>
                  <a:srgbClr val="004084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3pPr>
            <a:lvl4pPr marL="390525" marR="0" indent="1173163" algn="l" defTabSz="1042987" rtl="0" latinLnBrk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500" b="0" i="0" u="none" strike="noStrike" cap="none" spc="0" baseline="0">
                <a:ln>
                  <a:noFill/>
                </a:ln>
                <a:solidFill>
                  <a:srgbClr val="004084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4pPr>
            <a:lvl5pPr marL="390525" marR="0" indent="1695450" algn="l" defTabSz="1042987" rtl="0" latinLnBrk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500" b="0" i="0" u="none" strike="noStrike" cap="none" spc="0" baseline="0">
                <a:ln>
                  <a:noFill/>
                </a:ln>
                <a:solidFill>
                  <a:srgbClr val="004084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5pPr>
            <a:lvl6pPr marL="390525" marR="0" indent="2152650" algn="l" defTabSz="1042987" rtl="0" latinLnBrk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500" b="0" i="0" u="none" strike="noStrike" cap="none" spc="0" baseline="0">
                <a:ln>
                  <a:noFill/>
                </a:ln>
                <a:solidFill>
                  <a:srgbClr val="004084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6pPr>
            <a:lvl7pPr marL="390525" marR="0" indent="2609850" algn="l" defTabSz="1042987" rtl="0" latinLnBrk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500" b="0" i="0" u="none" strike="noStrike" cap="none" spc="0" baseline="0">
                <a:ln>
                  <a:noFill/>
                </a:ln>
                <a:solidFill>
                  <a:srgbClr val="004084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7pPr>
            <a:lvl8pPr marL="390525" marR="0" indent="3067050" algn="l" defTabSz="1042987" rtl="0" latinLnBrk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500" b="0" i="0" u="none" strike="noStrike" cap="none" spc="0" baseline="0">
                <a:ln>
                  <a:noFill/>
                </a:ln>
                <a:solidFill>
                  <a:srgbClr val="004084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8pPr>
            <a:lvl9pPr marL="390525" marR="0" indent="3524250" algn="l" defTabSz="1042987" rtl="0" latinLnBrk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500" b="0" i="0" u="none" strike="noStrike" cap="none" spc="0" baseline="0">
                <a:ln>
                  <a:noFill/>
                </a:ln>
                <a:solidFill>
                  <a:srgbClr val="004084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indent="0">
              <a:spcBef>
                <a:spcPts val="0"/>
              </a:spcBef>
              <a:spcAft>
                <a:spcPts val="1200"/>
              </a:spcAft>
            </a:pPr>
            <a:endParaRPr lang="en-US" sz="2400" dirty="0">
              <a:solidFill>
                <a:schemeClr val="tx1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76534" y="88557"/>
            <a:ext cx="580762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smtClean="0">
                <a:solidFill>
                  <a:srgbClr val="000099"/>
                </a:solidFill>
                <a:latin typeface="Calibri" panose="020F0502020204030204" pitchFamily="34" charset="0"/>
              </a:rPr>
              <a:t>Trainings on Earth </a:t>
            </a:r>
            <a:r>
              <a:rPr lang="en-US" sz="2800" b="1" i="1" dirty="0" smtClean="0">
                <a:solidFill>
                  <a:srgbClr val="000099"/>
                </a:solidFill>
                <a:latin typeface="Calibri" panose="020F0502020204030204" pitchFamily="34" charset="0"/>
              </a:rPr>
              <a:t>Observations </a:t>
            </a:r>
            <a:endParaRPr lang="en-US" sz="2800" b="1" i="1" dirty="0">
              <a:solidFill>
                <a:srgbClr val="000099"/>
              </a:solidFill>
              <a:latin typeface="Calibri" panose="020F0502020204030204" pitchFamily="34" charset="0"/>
            </a:endParaRPr>
          </a:p>
          <a:p>
            <a:r>
              <a:rPr lang="en-US" sz="2800" b="1" i="1" dirty="0" smtClean="0">
                <a:solidFill>
                  <a:srgbClr val="000099"/>
                </a:solidFill>
                <a:latin typeface="Calibri" panose="020F0502020204030204" pitchFamily="34" charset="0"/>
              </a:rPr>
              <a:t>and SDGs</a:t>
            </a:r>
            <a:endParaRPr lang="en-US" sz="2800" b="1" i="1" dirty="0">
              <a:solidFill>
                <a:srgbClr val="000099"/>
              </a:solidFill>
              <a:latin typeface="Calibri" panose="020F0502020204030204" pitchFamily="34" charset="0"/>
            </a:endParaRPr>
          </a:p>
        </p:txBody>
      </p:sp>
      <p:pic>
        <p:nvPicPr>
          <p:cNvPr id="15" name="Picture 13" descr="C:\Users\lfriedl\Desktop\NASA SIP\Vision chart\nasa logo.jpg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4311" y="269998"/>
            <a:ext cx="731520" cy="5912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object 11"/>
          <p:cNvSpPr>
            <a:spLocks noChangeAspect="1"/>
          </p:cNvSpPr>
          <p:nvPr/>
        </p:nvSpPr>
        <p:spPr>
          <a:xfrm>
            <a:off x="5076124" y="2049515"/>
            <a:ext cx="594360" cy="594360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pic>
        <p:nvPicPr>
          <p:cNvPr id="42" name="Picture 41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8391" y="2801638"/>
            <a:ext cx="594360" cy="592874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8391" y="2053577"/>
            <a:ext cx="594360" cy="594360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sp>
        <p:nvSpPr>
          <p:cNvPr id="19" name="Rectangle 18"/>
          <p:cNvSpPr/>
          <p:nvPr/>
        </p:nvSpPr>
        <p:spPr>
          <a:xfrm>
            <a:off x="284311" y="1364349"/>
            <a:ext cx="4077482" cy="4662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spcBef>
                <a:spcPts val="0"/>
              </a:spcBef>
              <a:spcAft>
                <a:spcPts val="1200"/>
              </a:spcAft>
            </a:pPr>
            <a:r>
              <a:rPr lang="en-US" sz="2400" b="1" cap="small" dirty="0" smtClean="0">
                <a:latin typeface="Calibri" charset="0"/>
                <a:ea typeface="Calibri" charset="0"/>
                <a:cs typeface="Calibri" charset="0"/>
              </a:rPr>
              <a:t>Webinar Training </a:t>
            </a:r>
          </a:p>
          <a:p>
            <a:pPr marL="798513" lvl="1">
              <a:spcBef>
                <a:spcPts val="0"/>
              </a:spcBef>
              <a:spcAft>
                <a:spcPts val="600"/>
              </a:spcAft>
            </a:pPr>
            <a:r>
              <a:rPr lang="en-US" sz="2400" b="1" dirty="0" smtClean="0">
                <a:latin typeface="Calibri" charset="0"/>
                <a:ea typeface="Calibri" charset="0"/>
                <a:cs typeface="Calibri" charset="0"/>
              </a:rPr>
              <a:t>Satellite Derived PM2.5 Data Sets in Support of SDGs 3 &amp; 11</a:t>
            </a:r>
          </a:p>
          <a:p>
            <a:pPr marL="798513" lvl="1">
              <a:spcBef>
                <a:spcPts val="0"/>
              </a:spcBef>
            </a:pPr>
            <a:r>
              <a:rPr lang="en-US" sz="2000" dirty="0" smtClean="0">
                <a:latin typeface="Calibri" charset="0"/>
                <a:ea typeface="Calibri" charset="0"/>
                <a:cs typeface="Calibri" charset="0"/>
              </a:rPr>
              <a:t>March 2017; English, Spanish</a:t>
            </a:r>
          </a:p>
          <a:p>
            <a:pPr marL="798513" lvl="1">
              <a:spcBef>
                <a:spcPts val="0"/>
              </a:spcBef>
            </a:pPr>
            <a:endParaRPr lang="en-US" sz="1600" dirty="0" smtClean="0">
              <a:latin typeface="Calibri" charset="0"/>
              <a:ea typeface="Calibri" charset="0"/>
              <a:cs typeface="Calibri" charset="0"/>
            </a:endParaRPr>
          </a:p>
          <a:p>
            <a:pPr>
              <a:spcAft>
                <a:spcPts val="1200"/>
              </a:spcAft>
            </a:pPr>
            <a:r>
              <a:rPr lang="en-US" sz="2000" dirty="0" smtClean="0">
                <a:latin typeface="Calibri" charset="0"/>
                <a:ea typeface="Calibri" charset="0"/>
                <a:cs typeface="Calibri" charset="0"/>
              </a:rPr>
              <a:t>Three-session training:</a:t>
            </a:r>
            <a:br>
              <a:rPr lang="en-US" sz="2000" dirty="0" smtClean="0">
                <a:latin typeface="Calibri" charset="0"/>
                <a:ea typeface="Calibri" charset="0"/>
                <a:cs typeface="Calibri" charset="0"/>
              </a:rPr>
            </a:br>
            <a:r>
              <a:rPr lang="en-US" sz="2000" dirty="0" smtClean="0">
                <a:latin typeface="Calibri" charset="0"/>
                <a:ea typeface="Calibri" charset="0"/>
                <a:cs typeface="Calibri" charset="0"/>
              </a:rPr>
              <a:t>Satellite </a:t>
            </a:r>
            <a:r>
              <a:rPr lang="en-US" sz="2000" dirty="0">
                <a:latin typeface="Calibri" charset="0"/>
                <a:ea typeface="Calibri" charset="0"/>
                <a:cs typeface="Calibri" charset="0"/>
              </a:rPr>
              <a:t>observations of air quality </a:t>
            </a:r>
            <a:r>
              <a:rPr lang="en-US" sz="2000" dirty="0" smtClean="0">
                <a:latin typeface="Calibri" charset="0"/>
                <a:ea typeface="Calibri" charset="0"/>
                <a:cs typeface="Calibri" charset="0"/>
              </a:rPr>
              <a:t>associated with SDG Indicators </a:t>
            </a:r>
            <a:r>
              <a:rPr lang="en-US" sz="2000" dirty="0">
                <a:latin typeface="Calibri" charset="0"/>
                <a:ea typeface="Calibri" charset="0"/>
                <a:cs typeface="Calibri" charset="0"/>
              </a:rPr>
              <a:t>3.9.1 and </a:t>
            </a:r>
            <a:r>
              <a:rPr lang="en-US" sz="2000" dirty="0" smtClean="0">
                <a:latin typeface="Calibri" charset="0"/>
                <a:ea typeface="Calibri" charset="0"/>
                <a:cs typeface="Calibri" charset="0"/>
              </a:rPr>
              <a:t>11.6.2;  WHO PM2.5 data set; case study and mapping exercise.</a:t>
            </a:r>
          </a:p>
          <a:p>
            <a:pPr>
              <a:spcAft>
                <a:spcPts val="1200"/>
              </a:spcAft>
            </a:pPr>
            <a:r>
              <a:rPr lang="pt-BR" sz="2000" dirty="0" smtClean="0">
                <a:latin typeface="Calibri" charset="0"/>
                <a:ea typeface="Calibri" charset="0"/>
                <a:cs typeface="Calibri" charset="0"/>
              </a:rPr>
              <a:t>Satellites &amp; sensors: Aqua, CALIPSO, MISR, MODIS, Terra</a:t>
            </a:r>
            <a:endParaRPr lang="en-US" sz="2000" dirty="0"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2487936" y="6251377"/>
            <a:ext cx="41681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/>
              <a:t>https://arset.gsfc.nasa.gov/</a:t>
            </a:r>
          </a:p>
        </p:txBody>
      </p:sp>
      <p:cxnSp>
        <p:nvCxnSpPr>
          <p:cNvPr id="47" name="Straight Connector 46"/>
          <p:cNvCxnSpPr/>
          <p:nvPr/>
        </p:nvCxnSpPr>
        <p:spPr bwMode="auto">
          <a:xfrm>
            <a:off x="4558006" y="1576552"/>
            <a:ext cx="0" cy="432124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22" name="Group 21"/>
          <p:cNvGrpSpPr/>
          <p:nvPr/>
        </p:nvGrpSpPr>
        <p:grpSpPr>
          <a:xfrm>
            <a:off x="8029828" y="154131"/>
            <a:ext cx="977569" cy="822960"/>
            <a:chOff x="8029825" y="154131"/>
            <a:chExt cx="977569" cy="822960"/>
          </a:xfrm>
        </p:grpSpPr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84434" y="154131"/>
              <a:ext cx="822960" cy="822960"/>
            </a:xfrm>
            <a:prstGeom prst="rect">
              <a:avLst/>
            </a:prstGeom>
          </p:spPr>
        </p:pic>
        <p:cxnSp>
          <p:nvCxnSpPr>
            <p:cNvPr id="25" name="Straight Connector 24"/>
            <p:cNvCxnSpPr/>
            <p:nvPr/>
          </p:nvCxnSpPr>
          <p:spPr>
            <a:xfrm>
              <a:off x="8029825" y="154131"/>
              <a:ext cx="0" cy="82296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6" name="Picture 2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088039" y="199851"/>
            <a:ext cx="735372" cy="731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81371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2026182" y="5628291"/>
            <a:ext cx="4962405" cy="1031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ts val="600"/>
              </a:spcBef>
              <a:spcAft>
                <a:spcPct val="0"/>
              </a:spcAft>
            </a:pPr>
            <a:r>
              <a:rPr lang="en-US" sz="2800" b="1" dirty="0" smtClean="0">
                <a:solidFill>
                  <a:srgbClr val="000000"/>
                </a:solidFill>
                <a:latin typeface="Candara" pitchFamily="34" charset="0"/>
                <a:hlinkClick r:id="rId3"/>
              </a:rPr>
              <a:t>Argyro.Kavvada@nasa.gov</a:t>
            </a:r>
            <a:r>
              <a:rPr lang="en-US" sz="2800" b="1" dirty="0" smtClean="0">
                <a:solidFill>
                  <a:srgbClr val="000000"/>
                </a:solidFill>
                <a:latin typeface="Candara" pitchFamily="34" charset="0"/>
              </a:rPr>
              <a:t> </a:t>
            </a:r>
          </a:p>
          <a:p>
            <a:pPr algn="ctr" eaLnBrk="0" fontAlgn="base" hangingPunct="0">
              <a:spcBef>
                <a:spcPts val="600"/>
              </a:spcBef>
              <a:spcAft>
                <a:spcPct val="0"/>
              </a:spcAft>
            </a:pPr>
            <a:r>
              <a:rPr lang="en-US" sz="2800" b="1" dirty="0" smtClean="0">
                <a:solidFill>
                  <a:srgbClr val="000000"/>
                </a:solidFill>
                <a:latin typeface="Candara" pitchFamily="34" charset="0"/>
              </a:rPr>
              <a:t>202.213.7891</a:t>
            </a:r>
            <a:endParaRPr lang="en-US" sz="2800" dirty="0">
              <a:solidFill>
                <a:srgbClr val="000000"/>
              </a:solidFill>
              <a:latin typeface="Candara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957306" y="4783249"/>
            <a:ext cx="7100158" cy="1554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500" b="1" dirty="0" smtClean="0">
                <a:latin typeface="Candara" panose="020E0502030303020204" pitchFamily="34" charset="0"/>
              </a:rPr>
              <a:t>Thank you! </a:t>
            </a:r>
            <a:endParaRPr lang="en-US" sz="3500" b="1" dirty="0">
              <a:solidFill>
                <a:srgbClr val="000099"/>
              </a:solidFill>
              <a:latin typeface="Candara" panose="020E0502030303020204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000" b="1" dirty="0">
              <a:solidFill>
                <a:srgbClr val="000099"/>
              </a:solidFill>
              <a:latin typeface="Candara" panose="020E0502030303020204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000" b="1" dirty="0">
              <a:solidFill>
                <a:srgbClr val="000099"/>
              </a:solidFill>
              <a:latin typeface="Candara" panose="020E0502030303020204" pitchFamily="34" charset="0"/>
            </a:endParaRP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8827" y="100392"/>
            <a:ext cx="8617119" cy="1274862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851511" y="1876247"/>
            <a:ext cx="7100158" cy="32162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000" b="1" dirty="0">
                <a:latin typeface="Candara" panose="020E0502030303020204" pitchFamily="34" charset="0"/>
              </a:rPr>
              <a:t>SDGs Learning, Training, and Practice Session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b="1" dirty="0">
                <a:latin typeface="Candara" panose="020E0502030303020204" pitchFamily="34" charset="0"/>
              </a:rPr>
              <a:t> </a:t>
            </a:r>
          </a:p>
          <a:p>
            <a:pPr algn="ctr" eaLnBrk="0" fontAlgn="base" hangingPunct="0">
              <a:spcBef>
                <a:spcPts val="600"/>
              </a:spcBef>
              <a:spcAft>
                <a:spcPct val="0"/>
              </a:spcAft>
            </a:pPr>
            <a:r>
              <a:rPr lang="en-US" sz="3200" b="1" dirty="0">
                <a:solidFill>
                  <a:srgbClr val="000099"/>
                </a:solidFill>
                <a:latin typeface="Candara" panose="020E0502030303020204" pitchFamily="34" charset="0"/>
              </a:rPr>
              <a:t>Applying Earth Observation Data for </a:t>
            </a:r>
            <a:r>
              <a:rPr lang="en-US" sz="3200" b="1" dirty="0" smtClean="0">
                <a:solidFill>
                  <a:srgbClr val="000099"/>
                </a:solidFill>
                <a:latin typeface="Candara" panose="020E0502030303020204" pitchFamily="34" charset="0"/>
              </a:rPr>
              <a:t>the SDGs</a:t>
            </a:r>
            <a:endParaRPr lang="en-US" sz="3200" b="1" dirty="0">
              <a:solidFill>
                <a:srgbClr val="000099"/>
              </a:solidFill>
              <a:latin typeface="Candara" panose="020E0502030303020204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b="1" dirty="0">
              <a:solidFill>
                <a:srgbClr val="000099"/>
              </a:solidFill>
              <a:latin typeface="Candara" panose="020E0502030303020204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600" b="1" dirty="0">
              <a:solidFill>
                <a:srgbClr val="000099"/>
              </a:solidFill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74495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0" y="263352"/>
            <a:ext cx="9144000" cy="912228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104298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 b="1" i="0" u="none" strike="noStrike" cap="none" spc="0" baseline="0">
                <a:ln>
                  <a:noFill/>
                </a:ln>
                <a:solidFill>
                  <a:srgbClr val="25A2E3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1pPr>
            <a:lvl2pPr marL="0" marR="0" indent="0" algn="l" defTabSz="104298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 b="1" i="0" u="none" strike="noStrike" cap="none" spc="0" baseline="0">
                <a:ln>
                  <a:noFill/>
                </a:ln>
                <a:solidFill>
                  <a:srgbClr val="25A2E3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2pPr>
            <a:lvl3pPr marL="0" marR="0" indent="0" algn="l" defTabSz="104298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 b="1" i="0" u="none" strike="noStrike" cap="none" spc="0" baseline="0">
                <a:ln>
                  <a:noFill/>
                </a:ln>
                <a:solidFill>
                  <a:srgbClr val="25A2E3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3pPr>
            <a:lvl4pPr marL="0" marR="0" indent="0" algn="l" defTabSz="104298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 b="1" i="0" u="none" strike="noStrike" cap="none" spc="0" baseline="0">
                <a:ln>
                  <a:noFill/>
                </a:ln>
                <a:solidFill>
                  <a:srgbClr val="25A2E3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4pPr>
            <a:lvl5pPr marL="0" marR="0" indent="0" algn="l" defTabSz="104298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 b="1" i="0" u="none" strike="noStrike" cap="none" spc="0" baseline="0">
                <a:ln>
                  <a:noFill/>
                </a:ln>
                <a:solidFill>
                  <a:srgbClr val="25A2E3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5pPr>
            <a:lvl6pPr marL="0" marR="0" indent="457200" algn="l" defTabSz="104298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 b="1" i="0" u="none" strike="noStrike" cap="none" spc="0" baseline="0">
                <a:ln>
                  <a:noFill/>
                </a:ln>
                <a:solidFill>
                  <a:srgbClr val="25A2E3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6pPr>
            <a:lvl7pPr marL="0" marR="0" indent="914400" algn="l" defTabSz="104298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 b="1" i="0" u="none" strike="noStrike" cap="none" spc="0" baseline="0">
                <a:ln>
                  <a:noFill/>
                </a:ln>
                <a:solidFill>
                  <a:srgbClr val="25A2E3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7pPr>
            <a:lvl8pPr marL="0" marR="0" indent="1371600" algn="l" defTabSz="104298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 b="1" i="0" u="none" strike="noStrike" cap="none" spc="0" baseline="0">
                <a:ln>
                  <a:noFill/>
                </a:ln>
                <a:solidFill>
                  <a:srgbClr val="25A2E3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8pPr>
            <a:lvl9pPr marL="0" marR="0" indent="1828800" algn="l" defTabSz="104298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500" b="1" i="0" u="none" strike="noStrike" cap="none" spc="0" baseline="0">
                <a:ln>
                  <a:noFill/>
                </a:ln>
                <a:solidFill>
                  <a:srgbClr val="25A2E3"/>
                </a:solidFill>
                <a:uFillTx/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algn="ctr"/>
            <a:r>
              <a:rPr lang="en-US" sz="2500" dirty="0">
                <a:solidFill>
                  <a:srgbClr val="333399"/>
                </a:solidFill>
                <a:latin typeface="Calibri" charset="0"/>
                <a:ea typeface="Calibri" charset="0"/>
                <a:cs typeface="Calibri" charset="0"/>
              </a:rPr>
              <a:t>Monitoring progress of the </a:t>
            </a:r>
            <a:br>
              <a:rPr lang="en-US" sz="2500" dirty="0">
                <a:solidFill>
                  <a:srgbClr val="333399"/>
                </a:solidFill>
                <a:latin typeface="Calibri" charset="0"/>
                <a:ea typeface="Calibri" charset="0"/>
                <a:cs typeface="Calibri" charset="0"/>
              </a:rPr>
            </a:br>
            <a:r>
              <a:rPr lang="en-US" sz="2500" dirty="0">
                <a:solidFill>
                  <a:srgbClr val="333399"/>
                </a:solidFill>
                <a:latin typeface="Calibri" charset="0"/>
                <a:ea typeface="Calibri" charset="0"/>
                <a:cs typeface="Calibri" charset="0"/>
              </a:rPr>
              <a:t>2030 Agenda for Sustainable Development</a:t>
            </a:r>
          </a:p>
          <a:p>
            <a:pPr algn="ctr"/>
            <a:endParaRPr lang="en-US" sz="2500" dirty="0">
              <a:solidFill>
                <a:srgbClr val="2D2D8A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59776" y="1249624"/>
            <a:ext cx="8432187" cy="24160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50" b="1" dirty="0" smtClean="0">
                <a:solidFill>
                  <a:srgbClr val="800000"/>
                </a:solidFill>
                <a:latin typeface="Calibri" charset="0"/>
                <a:ea typeface="Calibri" charset="0"/>
                <a:cs typeface="Calibri" charset="0"/>
              </a:rPr>
              <a:t>The 2030 Agenda aims to stimulate action over the next fifteen years in areas of critical importance for humanity and the planet:</a:t>
            </a:r>
            <a:endParaRPr lang="en-US" sz="1850" b="1" dirty="0">
              <a:solidFill>
                <a:srgbClr val="800000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spcBef>
                <a:spcPts val="257"/>
              </a:spcBef>
              <a:tabLst>
                <a:tab pos="1376363" algn="l"/>
                <a:tab pos="2743200" algn="l"/>
                <a:tab pos="4572000" algn="l"/>
                <a:tab pos="5948363" algn="l"/>
              </a:tabLst>
            </a:pPr>
            <a:r>
              <a:rPr lang="en-US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People 	Planet	Prosperity	Peace 	Partnership</a:t>
            </a:r>
            <a:r>
              <a:rPr lang="en-US" b="1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	</a:t>
            </a:r>
          </a:p>
          <a:p>
            <a:pPr>
              <a:spcBef>
                <a:spcPts val="257"/>
              </a:spcBef>
            </a:pPr>
            <a:r>
              <a:rPr lang="en-US" sz="1850" b="1" dirty="0" smtClean="0">
                <a:solidFill>
                  <a:srgbClr val="004084"/>
                </a:solidFill>
                <a:latin typeface="Calibri" charset="0"/>
                <a:ea typeface="Calibri" charset="0"/>
                <a:cs typeface="Calibri" charset="0"/>
              </a:rPr>
              <a:t>	</a:t>
            </a:r>
            <a:endParaRPr lang="en-US" sz="1850" b="1" dirty="0" smtClean="0">
              <a:solidFill>
                <a:srgbClr val="800000"/>
              </a:solidFill>
              <a:latin typeface="Calibri" charset="0"/>
              <a:ea typeface="Calibri" charset="0"/>
              <a:cs typeface="Calibri" charset="0"/>
            </a:endParaRPr>
          </a:p>
          <a:p>
            <a:r>
              <a:rPr lang="en-US" sz="1850" b="1" dirty="0" smtClean="0">
                <a:solidFill>
                  <a:srgbClr val="800000"/>
                </a:solidFill>
                <a:latin typeface="Calibri" charset="0"/>
                <a:ea typeface="Calibri" charset="0"/>
                <a:cs typeface="Calibri" charset="0"/>
              </a:rPr>
              <a:t>Monitoring </a:t>
            </a:r>
            <a:r>
              <a:rPr lang="en-US" sz="1850" b="1" dirty="0">
                <a:solidFill>
                  <a:srgbClr val="800000"/>
                </a:solidFill>
                <a:latin typeface="Calibri" charset="0"/>
                <a:ea typeface="Calibri" charset="0"/>
                <a:cs typeface="Calibri" charset="0"/>
              </a:rPr>
              <a:t>progress:</a:t>
            </a:r>
            <a:endParaRPr lang="en-US" sz="1850" b="1" dirty="0">
              <a:solidFill>
                <a:srgbClr val="2D2D8A"/>
              </a:solidFill>
              <a:latin typeface="Calibri" charset="0"/>
              <a:ea typeface="Calibri" charset="0"/>
              <a:cs typeface="Calibri" charset="0"/>
            </a:endParaRPr>
          </a:p>
          <a:p>
            <a:pPr marL="293214" indent="-293214">
              <a:buFont typeface="Calibri" panose="020F0502020204030204" pitchFamily="34" charset="0"/>
              <a:buChar char="□"/>
            </a:pPr>
            <a:r>
              <a:rPr lang="en-US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17 Global Goals are anchored by 169 Targets and 231 Indicators</a:t>
            </a:r>
            <a:endParaRPr lang="en-US" dirty="0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  <a:p>
            <a:pPr marL="293214" indent="-293214">
              <a:buFont typeface="Calibri" panose="020F0502020204030204" pitchFamily="34" charset="0"/>
              <a:buChar char="□"/>
            </a:pPr>
            <a:r>
              <a:rPr lang="en-US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Agenda specifically calls for new data acquisition and exploitation of new data sources to support implementation</a:t>
            </a:r>
            <a:endParaRPr lang="en-US" dirty="0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51110" y="3753995"/>
            <a:ext cx="2060585" cy="271631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559776" y="4161987"/>
            <a:ext cx="525162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50" b="1" dirty="0" smtClean="0">
                <a:solidFill>
                  <a:srgbClr val="800000"/>
                </a:solidFill>
                <a:latin typeface="Calibri" charset="0"/>
                <a:ea typeface="Calibri" charset="0"/>
                <a:cs typeface="Calibri" charset="0"/>
              </a:rPr>
              <a:t>Article </a:t>
            </a:r>
            <a:r>
              <a:rPr lang="en-US" sz="1850" b="1" dirty="0">
                <a:solidFill>
                  <a:srgbClr val="800000"/>
                </a:solidFill>
                <a:latin typeface="Calibri" charset="0"/>
                <a:ea typeface="Calibri" charset="0"/>
                <a:cs typeface="Calibri" charset="0"/>
              </a:rPr>
              <a:t>76: </a:t>
            </a:r>
            <a:r>
              <a:rPr lang="en-US" b="1" dirty="0">
                <a:solidFill>
                  <a:srgbClr val="000000"/>
                </a:solidFill>
                <a:latin typeface="Calibri" panose="020F0502020204030204" pitchFamily="34" charset="0"/>
              </a:rPr>
              <a:t/>
            </a:r>
            <a:br>
              <a:rPr lang="en-US" b="1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We will promote transparent and accountable scaling-up of appropriate public-private cooperation to exploit the contribution to be made by a wide range of data, </a:t>
            </a:r>
            <a:r>
              <a:rPr lang="en-US" b="1" dirty="0">
                <a:solidFill>
                  <a:srgbClr val="000000"/>
                </a:solidFill>
                <a:latin typeface="Calibri" panose="020F0502020204030204" pitchFamily="34" charset="0"/>
              </a:rPr>
              <a:t>including Earth observation and geo-spatial information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, while ensuring national ownership in supporting and tracking progress. </a:t>
            </a:r>
          </a:p>
          <a:p>
            <a:endParaRPr lang="en-US" dirty="0">
              <a:solidFill>
                <a:srgbClr val="000000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 flipV="1">
            <a:off x="5651488" y="4437602"/>
            <a:ext cx="610103" cy="75698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" name="Straight Connector 9"/>
          <p:cNvCxnSpPr/>
          <p:nvPr/>
        </p:nvCxnSpPr>
        <p:spPr bwMode="auto">
          <a:xfrm>
            <a:off x="5676028" y="5470196"/>
            <a:ext cx="814155" cy="49573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7525"/>
          <a:stretch/>
        </p:blipFill>
        <p:spPr>
          <a:xfrm>
            <a:off x="8027447" y="110400"/>
            <a:ext cx="964516" cy="967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4134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628615" y="1723236"/>
            <a:ext cx="3147237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0000"/>
                </a:solidFill>
                <a:latin typeface="Candara" panose="020E0502030303020204" pitchFamily="34" charset="0"/>
              </a:rPr>
              <a:t>Social</a:t>
            </a:r>
          </a:p>
          <a:p>
            <a:pPr algn="ctr"/>
            <a:endParaRPr lang="en-US" sz="2800" b="1" dirty="0">
              <a:solidFill>
                <a:srgbClr val="000000"/>
              </a:solidFill>
              <a:latin typeface="Candara" panose="020E0502030303020204" pitchFamily="34" charset="0"/>
            </a:endParaRPr>
          </a:p>
          <a:p>
            <a:pPr algn="ctr"/>
            <a:r>
              <a:rPr lang="en-US" sz="3600" b="1" dirty="0" smtClean="0">
                <a:solidFill>
                  <a:srgbClr val="000000"/>
                </a:solidFill>
                <a:latin typeface="Candara" panose="020E0502030303020204" pitchFamily="34" charset="0"/>
              </a:rPr>
              <a:t>Environmental</a:t>
            </a:r>
          </a:p>
          <a:p>
            <a:pPr algn="ctr"/>
            <a:endParaRPr lang="en-US" sz="2800" b="1" dirty="0">
              <a:solidFill>
                <a:srgbClr val="000000"/>
              </a:solidFill>
              <a:latin typeface="Candara" panose="020E0502030303020204" pitchFamily="34" charset="0"/>
            </a:endParaRPr>
          </a:p>
          <a:p>
            <a:pPr algn="ctr"/>
            <a:r>
              <a:rPr lang="en-US" sz="3600" b="1" dirty="0" smtClean="0">
                <a:solidFill>
                  <a:srgbClr val="000000"/>
                </a:solidFill>
                <a:latin typeface="Candara" panose="020E0502030303020204" pitchFamily="34" charset="0"/>
              </a:rPr>
              <a:t>Economic</a:t>
            </a:r>
            <a:endParaRPr lang="en-US" sz="3600" b="1" dirty="0">
              <a:solidFill>
                <a:srgbClr val="000000"/>
              </a:solidFill>
              <a:latin typeface="Candara" panose="020E0502030303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050" b="12750"/>
          <a:stretch/>
        </p:blipFill>
        <p:spPr>
          <a:xfrm>
            <a:off x="566846" y="200237"/>
            <a:ext cx="2234626" cy="329184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203" r="3918"/>
          <a:stretch/>
        </p:blipFill>
        <p:spPr>
          <a:xfrm>
            <a:off x="2897992" y="1695909"/>
            <a:ext cx="2381693" cy="331842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688"/>
          <a:stretch/>
        </p:blipFill>
        <p:spPr>
          <a:xfrm>
            <a:off x="2897992" y="200237"/>
            <a:ext cx="2612837" cy="141591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5877" y="3556508"/>
            <a:ext cx="2445595" cy="145782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0102" y="200237"/>
            <a:ext cx="2970014" cy="96743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4810125" y="5602583"/>
            <a:ext cx="396572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2000" b="1" dirty="0" smtClean="0">
                <a:solidFill>
                  <a:srgbClr val="000000"/>
                </a:solidFill>
                <a:latin typeface="Candara" panose="020E0502030303020204" pitchFamily="34" charset="0"/>
              </a:rPr>
              <a:t>You </a:t>
            </a:r>
            <a:r>
              <a:rPr lang="en-US" sz="2000" b="1" dirty="0">
                <a:solidFill>
                  <a:srgbClr val="000000"/>
                </a:solidFill>
                <a:latin typeface="Candara" panose="020E0502030303020204" pitchFamily="34" charset="0"/>
              </a:rPr>
              <a:t>manage what you measure</a:t>
            </a:r>
            <a:r>
              <a:rPr lang="en-US" sz="2000" b="1" dirty="0" smtClean="0">
                <a:solidFill>
                  <a:srgbClr val="000000"/>
                </a:solidFill>
                <a:latin typeface="Candara" panose="020E0502030303020204" pitchFamily="34" charset="0"/>
              </a:rPr>
              <a:t>.</a:t>
            </a:r>
          </a:p>
          <a:p>
            <a:pPr algn="r">
              <a:spcAft>
                <a:spcPts val="600"/>
              </a:spcAft>
            </a:pPr>
            <a:r>
              <a:rPr lang="en-US" i="1" dirty="0" smtClean="0">
                <a:solidFill>
                  <a:srgbClr val="000000"/>
                </a:solidFill>
                <a:latin typeface="Candara" panose="020E0502030303020204" pitchFamily="34" charset="0"/>
              </a:rPr>
              <a:t>- </a:t>
            </a:r>
            <a:r>
              <a:rPr lang="en-US" i="1" dirty="0" smtClean="0">
                <a:solidFill>
                  <a:srgbClr val="000000"/>
                </a:solidFill>
                <a:latin typeface="Candara" panose="020E0502030303020204" pitchFamily="34" charset="0"/>
              </a:rPr>
              <a:t>A. </a:t>
            </a:r>
            <a:r>
              <a:rPr lang="en-US" i="1" dirty="0" err="1" smtClean="0">
                <a:solidFill>
                  <a:srgbClr val="000000"/>
                </a:solidFill>
                <a:latin typeface="Candara" panose="020E0502030303020204" pitchFamily="34" charset="0"/>
              </a:rPr>
              <a:t>Nonymous</a:t>
            </a:r>
            <a:endParaRPr lang="en-US" i="1" dirty="0">
              <a:solidFill>
                <a:srgbClr val="000000"/>
              </a:solidFill>
              <a:latin typeface="Candara" panose="020E0502030303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32052" y="5602583"/>
            <a:ext cx="40732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2000" b="1" dirty="0" smtClean="0">
                <a:solidFill>
                  <a:srgbClr val="000000"/>
                </a:solidFill>
                <a:latin typeface="Candara" panose="020E0502030303020204" pitchFamily="34" charset="0"/>
              </a:rPr>
              <a:t>Everything </a:t>
            </a:r>
            <a:r>
              <a:rPr lang="en-US" sz="2000" b="1" dirty="0">
                <a:solidFill>
                  <a:srgbClr val="000000"/>
                </a:solidFill>
                <a:latin typeface="Candara" panose="020E0502030303020204" pitchFamily="34" charset="0"/>
              </a:rPr>
              <a:t>happens somewhere</a:t>
            </a:r>
            <a:r>
              <a:rPr lang="en-US" sz="2000" b="1" dirty="0" smtClean="0">
                <a:solidFill>
                  <a:srgbClr val="000000"/>
                </a:solidFill>
                <a:latin typeface="Candara" panose="020E0502030303020204" pitchFamily="34" charset="0"/>
              </a:rPr>
              <a:t>.</a:t>
            </a:r>
          </a:p>
          <a:p>
            <a:pPr algn="r">
              <a:spcAft>
                <a:spcPts val="1200"/>
              </a:spcAft>
            </a:pPr>
            <a:r>
              <a:rPr lang="en-US" i="1" dirty="0" smtClean="0">
                <a:solidFill>
                  <a:srgbClr val="000000"/>
                </a:solidFill>
                <a:latin typeface="Candara" panose="020E0502030303020204" pitchFamily="34" charset="0"/>
              </a:rPr>
              <a:t>- </a:t>
            </a:r>
            <a:r>
              <a:rPr lang="en-US" i="1" dirty="0">
                <a:solidFill>
                  <a:srgbClr val="000000"/>
                </a:solidFill>
                <a:latin typeface="Candara" panose="020E0502030303020204" pitchFamily="34" charset="0"/>
              </a:rPr>
              <a:t>Nancy </a:t>
            </a:r>
            <a:r>
              <a:rPr lang="en-US" i="1" dirty="0" err="1">
                <a:solidFill>
                  <a:srgbClr val="000000"/>
                </a:solidFill>
                <a:latin typeface="Candara" panose="020E0502030303020204" pitchFamily="34" charset="0"/>
              </a:rPr>
              <a:t>Tosta</a:t>
            </a:r>
            <a:endParaRPr lang="en-US" i="1" dirty="0">
              <a:solidFill>
                <a:srgbClr val="000000"/>
              </a:solidFill>
              <a:latin typeface="Candara" panose="020E0502030303020204" pitchFamily="34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4572000" y="5573826"/>
            <a:ext cx="0" cy="88851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9309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166293" y="200976"/>
            <a:ext cx="5751025" cy="5218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93" b="1" i="1" dirty="0" smtClean="0">
                <a:solidFill>
                  <a:srgbClr val="000099"/>
                </a:solidFill>
                <a:latin typeface="Calibri" panose="020F0502020204030204" pitchFamily="34" charset="0"/>
              </a:rPr>
              <a:t>Earth Observations</a:t>
            </a:r>
            <a:endParaRPr lang="en-US" sz="2793" b="1" i="1" dirty="0">
              <a:solidFill>
                <a:srgbClr val="000099"/>
              </a:solidFill>
              <a:latin typeface="Calibri" panose="020F0502020204030204" pitchFamily="34" charset="0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6517362" y="154131"/>
            <a:ext cx="2490035" cy="884819"/>
            <a:chOff x="6517359" y="154131"/>
            <a:chExt cx="2490035" cy="884819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84434" y="154131"/>
              <a:ext cx="822960" cy="822960"/>
            </a:xfrm>
            <a:prstGeom prst="rect">
              <a:avLst/>
            </a:prstGeom>
          </p:spPr>
        </p:pic>
        <p:cxnSp>
          <p:nvCxnSpPr>
            <p:cNvPr id="16" name="Straight Connector 15"/>
            <p:cNvCxnSpPr/>
            <p:nvPr/>
          </p:nvCxnSpPr>
          <p:spPr>
            <a:xfrm>
              <a:off x="8029825" y="154131"/>
              <a:ext cx="0" cy="82296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" name="Group 16"/>
            <p:cNvGrpSpPr/>
            <p:nvPr/>
          </p:nvGrpSpPr>
          <p:grpSpPr>
            <a:xfrm>
              <a:off x="6517359" y="160876"/>
              <a:ext cx="1494970" cy="878074"/>
              <a:chOff x="6517359" y="160876"/>
              <a:chExt cx="1494970" cy="878074"/>
            </a:xfrm>
          </p:grpSpPr>
          <p:sp>
            <p:nvSpPr>
              <p:cNvPr id="18" name="TextBox 17"/>
              <p:cNvSpPr txBox="1"/>
              <p:nvPr/>
            </p:nvSpPr>
            <p:spPr>
              <a:xfrm>
                <a:off x="6517359" y="669618"/>
                <a:ext cx="1494970" cy="369332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b="1" i="1" dirty="0" smtClean="0">
                    <a:solidFill>
                      <a:srgbClr val="000099"/>
                    </a:solidFill>
                    <a:latin typeface="Candara" panose="020E0502030303020204" pitchFamily="34" charset="0"/>
                  </a:rPr>
                  <a:t>EO4SDG</a:t>
                </a:r>
                <a:endParaRPr lang="en-US" b="1" i="1" dirty="0">
                  <a:solidFill>
                    <a:srgbClr val="000099"/>
                  </a:solidFill>
                  <a:latin typeface="Candara" panose="020E0502030303020204" pitchFamily="34" charset="0"/>
                </a:endParaRPr>
              </a:p>
            </p:txBody>
          </p:sp>
          <p:pic>
            <p:nvPicPr>
              <p:cNvPr id="19" name="Picture 18"/>
              <p:cNvPicPr>
                <a:picLocks noChangeAspect="1"/>
              </p:cNvPicPr>
              <p:nvPr/>
            </p:nvPicPr>
            <p:blipFill>
              <a:blip r:embed="rId4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573770" y="160876"/>
                <a:ext cx="1371600" cy="480479"/>
              </a:xfrm>
              <a:prstGeom prst="rect">
                <a:avLst/>
              </a:prstGeom>
            </p:spPr>
          </p:pic>
        </p:grpSp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206" y="1350660"/>
            <a:ext cx="5661874" cy="4959159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5767515" y="1814304"/>
            <a:ext cx="3147237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Candara" panose="020E0502030303020204" pitchFamily="34" charset="0"/>
              </a:rPr>
              <a:t>Space-based Satellites</a:t>
            </a:r>
          </a:p>
          <a:p>
            <a:pPr algn="ctr"/>
            <a:endParaRPr lang="en-US" sz="3200" b="1" dirty="0" smtClean="0">
              <a:latin typeface="Candara" panose="020E0502030303020204" pitchFamily="34" charset="0"/>
            </a:endParaRPr>
          </a:p>
          <a:p>
            <a:pPr algn="ctr"/>
            <a:r>
              <a:rPr lang="en-US" sz="3200" b="1" dirty="0" smtClean="0">
                <a:latin typeface="Candara" panose="020E0502030303020204" pitchFamily="34" charset="0"/>
              </a:rPr>
              <a:t>Airborne </a:t>
            </a:r>
          </a:p>
          <a:p>
            <a:pPr algn="ctr"/>
            <a:endParaRPr lang="en-US" sz="3200" b="1" dirty="0">
              <a:latin typeface="Candara" panose="020E0502030303020204" pitchFamily="34" charset="0"/>
            </a:endParaRPr>
          </a:p>
          <a:p>
            <a:pPr algn="ctr"/>
            <a:r>
              <a:rPr lang="en-US" sz="3200" b="1" dirty="0" smtClean="0">
                <a:latin typeface="Candara" panose="020E0502030303020204" pitchFamily="34" charset="0"/>
              </a:rPr>
              <a:t>Ground-based</a:t>
            </a:r>
          </a:p>
          <a:p>
            <a:pPr algn="ctr"/>
            <a:endParaRPr lang="en-US" sz="3200" b="1" dirty="0">
              <a:latin typeface="Candara" panose="020E0502030303020204" pitchFamily="34" charset="0"/>
            </a:endParaRPr>
          </a:p>
          <a:p>
            <a:pPr algn="ctr"/>
            <a:r>
              <a:rPr lang="en-US" sz="3200" b="1" dirty="0" smtClean="0">
                <a:latin typeface="Candara" panose="020E0502030303020204" pitchFamily="34" charset="0"/>
              </a:rPr>
              <a:t>In Situ</a:t>
            </a:r>
            <a:endParaRPr lang="en-US" sz="3200" b="1" dirty="0"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852646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166293" y="200976"/>
            <a:ext cx="5751025" cy="5218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93" b="1" i="1" dirty="0" smtClean="0">
                <a:solidFill>
                  <a:srgbClr val="000099"/>
                </a:solidFill>
                <a:latin typeface="Calibri" panose="020F0502020204030204" pitchFamily="34" charset="0"/>
              </a:rPr>
              <a:t>GEO Initiative </a:t>
            </a:r>
            <a:endParaRPr lang="en-US" sz="2793" b="1" i="1" dirty="0">
              <a:solidFill>
                <a:srgbClr val="000099"/>
              </a:solidFill>
              <a:latin typeface="Calibri" panose="020F0502020204030204" pitchFamily="34" charset="0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6517362" y="154131"/>
            <a:ext cx="2490035" cy="884819"/>
            <a:chOff x="6517359" y="154131"/>
            <a:chExt cx="2490035" cy="884819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84434" y="154131"/>
              <a:ext cx="822960" cy="822960"/>
            </a:xfrm>
            <a:prstGeom prst="rect">
              <a:avLst/>
            </a:prstGeom>
          </p:spPr>
        </p:pic>
        <p:cxnSp>
          <p:nvCxnSpPr>
            <p:cNvPr id="16" name="Straight Connector 15"/>
            <p:cNvCxnSpPr/>
            <p:nvPr/>
          </p:nvCxnSpPr>
          <p:spPr>
            <a:xfrm>
              <a:off x="8029825" y="154131"/>
              <a:ext cx="0" cy="82296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" name="Group 16"/>
            <p:cNvGrpSpPr/>
            <p:nvPr/>
          </p:nvGrpSpPr>
          <p:grpSpPr>
            <a:xfrm>
              <a:off x="6517359" y="160876"/>
              <a:ext cx="1494970" cy="878074"/>
              <a:chOff x="6517359" y="160876"/>
              <a:chExt cx="1494970" cy="878074"/>
            </a:xfrm>
          </p:grpSpPr>
          <p:sp>
            <p:nvSpPr>
              <p:cNvPr id="18" name="TextBox 17"/>
              <p:cNvSpPr txBox="1"/>
              <p:nvPr/>
            </p:nvSpPr>
            <p:spPr>
              <a:xfrm>
                <a:off x="6517359" y="669618"/>
                <a:ext cx="1494970" cy="369332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b="1" i="1" dirty="0" smtClean="0">
                    <a:solidFill>
                      <a:srgbClr val="000099"/>
                    </a:solidFill>
                    <a:latin typeface="Candara" panose="020E0502030303020204" pitchFamily="34" charset="0"/>
                  </a:rPr>
                  <a:t>EO4SDG</a:t>
                </a:r>
                <a:endParaRPr lang="en-US" b="1" i="1" dirty="0">
                  <a:solidFill>
                    <a:srgbClr val="000099"/>
                  </a:solidFill>
                  <a:latin typeface="Candara" panose="020E0502030303020204" pitchFamily="34" charset="0"/>
                </a:endParaRPr>
              </a:p>
            </p:txBody>
          </p:sp>
          <p:pic>
            <p:nvPicPr>
              <p:cNvPr id="19" name="Picture 18"/>
              <p:cNvPicPr>
                <a:picLocks noChangeAspect="1"/>
              </p:cNvPicPr>
              <p:nvPr/>
            </p:nvPicPr>
            <p:blipFill>
              <a:blip r:embed="rId4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573770" y="160876"/>
                <a:ext cx="1371600" cy="480479"/>
              </a:xfrm>
              <a:prstGeom prst="rect">
                <a:avLst/>
              </a:prstGeom>
            </p:spPr>
          </p:pic>
        </p:grpSp>
      </p:grpSp>
      <p:sp>
        <p:nvSpPr>
          <p:cNvPr id="10" name="Rectangle 9"/>
          <p:cNvSpPr/>
          <p:nvPr/>
        </p:nvSpPr>
        <p:spPr>
          <a:xfrm>
            <a:off x="286881" y="1269925"/>
            <a:ext cx="4206240" cy="5169943"/>
          </a:xfrm>
          <a:prstGeom prst="rect">
            <a:avLst/>
          </a:prstGeom>
          <a:solidFill>
            <a:schemeClr val="bg1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lIns="182416" tIns="91208" rIns="273623" bIns="182416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Earth Observations in Service of the 2030 Agenda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600"/>
              </a:spcAft>
            </a:pP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Initiative Purpose: </a:t>
            </a:r>
          </a:p>
          <a:p>
            <a:pPr eaLnBrk="1" fontAlgn="auto" hangingPunct="1">
              <a:spcBef>
                <a:spcPts val="0"/>
              </a:spcBef>
              <a:spcAft>
                <a:spcPts val="1197"/>
              </a:spcAft>
            </a:pP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Organize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and realize the potential of Earth observations and geospatial information to advance the </a:t>
            </a:r>
            <a:r>
              <a:rPr lang="en-US" i="1" dirty="0">
                <a:solidFill>
                  <a:srgbClr val="000000"/>
                </a:solidFill>
                <a:latin typeface="Calibri" panose="020F0502020204030204" pitchFamily="34" charset="0"/>
              </a:rPr>
              <a:t>2030 Agenda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and enable societal benefits 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through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achievement of 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the SDGs.</a:t>
            </a:r>
          </a:p>
          <a:p>
            <a:pPr eaLnBrk="1" fontAlgn="auto" hangingPunct="1">
              <a:spcBef>
                <a:spcPts val="0"/>
              </a:spcBef>
              <a:spcAft>
                <a:spcPts val="1197"/>
              </a:spcAft>
            </a:pPr>
            <a:endParaRPr lang="en-US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600"/>
              </a:spcAft>
            </a:pP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Key Emphasis:</a:t>
            </a:r>
          </a:p>
          <a:p>
            <a:pPr eaLnBrk="1" fontAlgn="auto" hangingPunct="1">
              <a:spcBef>
                <a:spcPts val="0"/>
              </a:spcBef>
              <a:spcAft>
                <a:spcPts val="1197"/>
              </a:spcAft>
            </a:pP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Strong collaborations with statistical community, national statistical offices, and line ministries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752974" y="1269925"/>
            <a:ext cx="4206240" cy="5200721"/>
          </a:xfrm>
          <a:prstGeom prst="rect">
            <a:avLst/>
          </a:prstGeom>
          <a:solidFill>
            <a:schemeClr val="bg1"/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square" lIns="182416" tIns="91208" rIns="273623" bIns="182416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342900" indent="-342900" eaLnBrk="1" fontAlgn="auto" hangingPunct="1">
              <a:spcBef>
                <a:spcPts val="0"/>
              </a:spcBef>
              <a:spcAft>
                <a:spcPts val="1197"/>
              </a:spcAft>
              <a:buFont typeface="Calibri" panose="020F0502020204030204" pitchFamily="34" charset="0"/>
              <a:buChar char="»"/>
            </a:pP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Projects</a:t>
            </a:r>
            <a:b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sz="1800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Develop, </a:t>
            </a:r>
            <a:r>
              <a:rPr lang="en-US" sz="1800" i="1" dirty="0">
                <a:solidFill>
                  <a:srgbClr val="000000"/>
                </a:solidFill>
                <a:latin typeface="Calibri" panose="020F0502020204030204" pitchFamily="34" charset="0"/>
              </a:rPr>
              <a:t>validate and deploy uses of Earth observations to support </a:t>
            </a:r>
            <a:r>
              <a:rPr lang="en-US" sz="1800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SDG tracking and reporting </a:t>
            </a:r>
            <a:endParaRPr lang="en-US" i="1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342900" indent="-342900" eaLnBrk="1" fontAlgn="auto" hangingPunct="1">
              <a:spcBef>
                <a:spcPts val="0"/>
              </a:spcBef>
              <a:spcAft>
                <a:spcPts val="1197"/>
              </a:spcAft>
              <a:buFont typeface="Calibri" panose="020F0502020204030204" pitchFamily="34" charset="0"/>
              <a:buChar char="»"/>
            </a:pP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Capacity Building</a:t>
            </a:r>
            <a:b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sz="1800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Build skills for accessing </a:t>
            </a:r>
            <a:r>
              <a:rPr lang="en-US" sz="1800" i="1" dirty="0">
                <a:solidFill>
                  <a:srgbClr val="000000"/>
                </a:solidFill>
                <a:latin typeface="Calibri" panose="020F0502020204030204" pitchFamily="34" charset="0"/>
              </a:rPr>
              <a:t>and applying </a:t>
            </a:r>
            <a:r>
              <a:rPr lang="en-US" sz="1800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Earth observations data</a:t>
            </a:r>
            <a:endParaRPr lang="en-US" sz="1800" i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342900" indent="-342900" eaLnBrk="1" fontAlgn="auto" hangingPunct="1">
              <a:spcBef>
                <a:spcPts val="0"/>
              </a:spcBef>
              <a:spcAft>
                <a:spcPts val="1197"/>
              </a:spcAft>
              <a:buFont typeface="Calibri" panose="020F0502020204030204" pitchFamily="34" charset="0"/>
              <a:buChar char="»"/>
            </a:pP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Data and Information Products</a:t>
            </a:r>
            <a:b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sz="1800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Advance discoverability and accessibility of products </a:t>
            </a:r>
          </a:p>
          <a:p>
            <a:pPr marL="342900" indent="-342900" eaLnBrk="1" fontAlgn="auto" hangingPunct="1">
              <a:spcBef>
                <a:spcPts val="0"/>
              </a:spcBef>
              <a:spcAft>
                <a:spcPts val="600"/>
              </a:spcAft>
              <a:buFont typeface="Calibri" panose="020F0502020204030204" pitchFamily="34" charset="0"/>
              <a:buChar char="»"/>
            </a:pP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Outreach and Engagement</a:t>
            </a:r>
            <a:b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sz="1800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Promote the consideration </a:t>
            </a:r>
            <a:r>
              <a:rPr lang="en-US" sz="1800" i="1" dirty="0">
                <a:solidFill>
                  <a:srgbClr val="000000"/>
                </a:solidFill>
                <a:latin typeface="Calibri" panose="020F0502020204030204" pitchFamily="34" charset="0"/>
              </a:rPr>
              <a:t>and adoption of Earth </a:t>
            </a:r>
            <a:r>
              <a:rPr lang="en-US" sz="1800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obs. </a:t>
            </a:r>
            <a:r>
              <a:rPr lang="en-US" sz="1800" i="1" dirty="0">
                <a:solidFill>
                  <a:srgbClr val="000000"/>
                </a:solidFill>
                <a:latin typeface="Calibri" panose="020F0502020204030204" pitchFamily="34" charset="0"/>
              </a:rPr>
              <a:t>for the </a:t>
            </a:r>
            <a:r>
              <a:rPr lang="en-US" sz="1800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SDGs</a:t>
            </a:r>
          </a:p>
          <a:p>
            <a:pPr eaLnBrk="1" fontAlgn="auto" hangingPunct="1">
              <a:spcBef>
                <a:spcPts val="0"/>
              </a:spcBef>
              <a:spcAft>
                <a:spcPts val="600"/>
              </a:spcAft>
            </a:pPr>
            <a:endParaRPr lang="en-US" sz="1800" i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600"/>
              </a:spcAft>
            </a:pP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Seeking countries to test methods …</a:t>
            </a:r>
          </a:p>
        </p:txBody>
      </p:sp>
    </p:spTree>
    <p:extLst>
      <p:ext uri="{BB962C8B-B14F-4D97-AF65-F5344CB8AC3E}">
        <p14:creationId xmlns:p14="http://schemas.microsoft.com/office/powerpoint/2010/main" val="13461261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286881" y="1521287"/>
            <a:ext cx="4206240" cy="4739056"/>
          </a:xfrm>
          <a:prstGeom prst="rect">
            <a:avLst/>
          </a:prstGeom>
          <a:solidFill>
            <a:schemeClr val="bg1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lIns="182416" tIns="91208" rIns="273623" bIns="182416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600"/>
              </a:spcAft>
            </a:pPr>
            <a:r>
              <a:rPr lang="en-US" b="1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Working in Current Framework</a:t>
            </a:r>
          </a:p>
          <a:p>
            <a:pPr eaLnBrk="1" fontAlgn="auto" hangingPunct="1">
              <a:spcBef>
                <a:spcPts val="0"/>
              </a:spcBef>
              <a:spcAft>
                <a:spcPts val="600"/>
              </a:spcAft>
            </a:pPr>
            <a:r>
              <a:rPr lang="en-US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Clear opportunities for EO to directly inform some Indicators. </a:t>
            </a:r>
          </a:p>
          <a:p>
            <a:pPr marL="342900" indent="-342900" eaLnBrk="1" fontAlgn="auto" hangingPunct="1">
              <a:spcBef>
                <a:spcPts val="0"/>
              </a:spcBef>
              <a:spcAft>
                <a:spcPts val="600"/>
              </a:spcAft>
              <a:buFont typeface="Calibri" panose="020F0502020204030204" pitchFamily="34" charset="0"/>
              <a:buChar char="»"/>
            </a:pPr>
            <a:r>
              <a:rPr lang="en-US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Work with statistical agencies to ensure the methods are </a:t>
            </a:r>
            <a:r>
              <a:rPr lang="en-US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sound</a:t>
            </a:r>
          </a:p>
          <a:p>
            <a:pPr marL="342900" indent="-342900" eaLnBrk="1" fontAlgn="auto" hangingPunct="1">
              <a:spcBef>
                <a:spcPts val="0"/>
              </a:spcBef>
              <a:spcAft>
                <a:spcPts val="600"/>
              </a:spcAft>
              <a:buFont typeface="Calibri" panose="020F0502020204030204" pitchFamily="34" charset="0"/>
              <a:buChar char="»"/>
            </a:pPr>
            <a:r>
              <a:rPr lang="en-US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Metadata for Indicators to document methods and clarify data sources:  </a:t>
            </a:r>
            <a:br>
              <a:rPr lang="en-US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</a:br>
            <a:r>
              <a:rPr lang="en-US" i="1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Tier III Indicators to Tier II &amp; 1</a:t>
            </a:r>
          </a:p>
          <a:p>
            <a:pPr marL="342900" indent="-342900" eaLnBrk="1" fontAlgn="auto" hangingPunct="1">
              <a:spcBef>
                <a:spcPts val="0"/>
              </a:spcBef>
              <a:spcAft>
                <a:spcPts val="600"/>
              </a:spcAft>
              <a:buFont typeface="Calibri" panose="020F0502020204030204" pitchFamily="34" charset="0"/>
              <a:buChar char="»"/>
            </a:pPr>
            <a:r>
              <a:rPr lang="en-US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Work </a:t>
            </a:r>
            <a:r>
              <a:rPr lang="en-US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with </a:t>
            </a:r>
            <a:r>
              <a:rPr lang="en-US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interested countries at Indicator &amp; Target levels </a:t>
            </a:r>
          </a:p>
          <a:p>
            <a:pPr marL="342900" indent="-342900" eaLnBrk="1" fontAlgn="auto" hangingPunct="1">
              <a:spcBef>
                <a:spcPts val="0"/>
              </a:spcBef>
              <a:spcAft>
                <a:spcPts val="600"/>
              </a:spcAft>
              <a:buFont typeface="Calibri" panose="020F0502020204030204" pitchFamily="34" charset="0"/>
              <a:buChar char="»"/>
            </a:pPr>
            <a:r>
              <a:rPr lang="en-US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GPSDD Data4SDGs Toolbox</a:t>
            </a:r>
          </a:p>
          <a:p>
            <a:pPr marL="342900" indent="-342900" eaLnBrk="1" fontAlgn="auto" hangingPunct="1">
              <a:spcBef>
                <a:spcPts val="0"/>
              </a:spcBef>
              <a:spcAft>
                <a:spcPts val="1197"/>
              </a:spcAft>
              <a:buFont typeface="Calibri" panose="020F0502020204030204" pitchFamily="34" charset="0"/>
              <a:buChar char="»"/>
            </a:pPr>
            <a:r>
              <a:rPr lang="en-US" dirty="0" err="1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AfDB</a:t>
            </a:r>
            <a:r>
              <a:rPr lang="en-US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/</a:t>
            </a:r>
            <a:r>
              <a:rPr lang="en-US" dirty="0" err="1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Knoema</a:t>
            </a:r>
            <a:r>
              <a:rPr lang="en-US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SDG website</a:t>
            </a:r>
            <a:endParaRPr lang="en-US" i="1" dirty="0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86881" y="224474"/>
            <a:ext cx="62754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dirty="0" smtClean="0">
                <a:solidFill>
                  <a:srgbClr val="333399"/>
                </a:solidFill>
                <a:latin typeface="Calibri" panose="020F0502020204030204" pitchFamily="34" charset="0"/>
              </a:rPr>
              <a:t>Goals &amp; Targets &amp; Indicators </a:t>
            </a:r>
            <a:r>
              <a:rPr lang="en-US" sz="2000" b="1" i="1" dirty="0" smtClean="0">
                <a:solidFill>
                  <a:srgbClr val="333399"/>
                </a:solidFill>
                <a:latin typeface="Calibri" panose="020F0502020204030204" pitchFamily="34" charset="0"/>
              </a:rPr>
              <a:t> </a:t>
            </a:r>
            <a:endParaRPr lang="en-US" sz="2000" b="1" i="1" dirty="0">
              <a:solidFill>
                <a:srgbClr val="333399"/>
              </a:solidFill>
              <a:latin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789727" y="1682896"/>
            <a:ext cx="4206240" cy="4585168"/>
          </a:xfrm>
          <a:prstGeom prst="rect">
            <a:avLst/>
          </a:prstGeom>
          <a:solidFill>
            <a:schemeClr val="bg1"/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square" lIns="182416" tIns="91208" rIns="273623" bIns="182416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1200"/>
              </a:spcAft>
            </a:pPr>
            <a:r>
              <a:rPr lang="en-US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Key issues to address:</a:t>
            </a:r>
            <a:endParaRPr lang="en-US" dirty="0" smtClean="0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  <a:p>
            <a:pPr marL="342900" indent="-342900" eaLnBrk="1" fontAlgn="auto" hangingPunct="1">
              <a:spcBef>
                <a:spcPts val="0"/>
              </a:spcBef>
              <a:spcAft>
                <a:spcPts val="1200"/>
              </a:spcAft>
              <a:buFont typeface="Calibri" panose="020F0502020204030204" pitchFamily="34" charset="0"/>
              <a:buChar char="»"/>
            </a:pPr>
            <a:r>
              <a:rPr lang="en-US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Data disaggregation</a:t>
            </a:r>
          </a:p>
          <a:p>
            <a:pPr marL="342900" indent="-342900" eaLnBrk="1" fontAlgn="auto" hangingPunct="1">
              <a:spcBef>
                <a:spcPts val="0"/>
              </a:spcBef>
              <a:spcAft>
                <a:spcPts val="1197"/>
              </a:spcAft>
              <a:buFont typeface="Calibri" panose="020F0502020204030204" pitchFamily="34" charset="0"/>
              <a:buChar char="»"/>
            </a:pPr>
            <a:r>
              <a:rPr lang="en-US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National and sub-national look</a:t>
            </a:r>
          </a:p>
          <a:p>
            <a:pPr marL="342900" indent="-342900" eaLnBrk="1" fontAlgn="auto" hangingPunct="1">
              <a:spcBef>
                <a:spcPts val="0"/>
              </a:spcBef>
              <a:spcAft>
                <a:spcPts val="1197"/>
              </a:spcAft>
              <a:buFont typeface="Calibri" panose="020F0502020204030204" pitchFamily="34" charset="0"/>
              <a:buChar char="»"/>
            </a:pPr>
            <a:r>
              <a:rPr lang="en-US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National and regional look</a:t>
            </a:r>
          </a:p>
          <a:p>
            <a:pPr marL="342900" indent="-342900" eaLnBrk="1" fontAlgn="auto" hangingPunct="1">
              <a:spcBef>
                <a:spcPts val="0"/>
              </a:spcBef>
              <a:spcAft>
                <a:spcPts val="1197"/>
              </a:spcAft>
              <a:buFont typeface="Calibri" panose="020F0502020204030204" pitchFamily="34" charset="0"/>
              <a:buChar char="»"/>
            </a:pPr>
            <a:r>
              <a:rPr lang="en-US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Integration of alternative data sources</a:t>
            </a:r>
          </a:p>
          <a:p>
            <a:pPr marL="342900" indent="-342900" eaLnBrk="1" fontAlgn="auto" hangingPunct="1">
              <a:spcBef>
                <a:spcPts val="0"/>
              </a:spcBef>
              <a:spcAft>
                <a:spcPts val="1197"/>
              </a:spcAft>
              <a:buFont typeface="Calibri" panose="020F0502020204030204" pitchFamily="34" charset="0"/>
              <a:buChar char="»"/>
            </a:pPr>
            <a:r>
              <a:rPr lang="en-US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Custodian agency engagement</a:t>
            </a:r>
          </a:p>
          <a:p>
            <a:pPr marL="342900" indent="-342900" eaLnBrk="1" fontAlgn="auto" hangingPunct="1">
              <a:spcBef>
                <a:spcPts val="0"/>
              </a:spcBef>
              <a:spcAft>
                <a:spcPts val="1197"/>
              </a:spcAft>
              <a:buFont typeface="Calibri" panose="020F0502020204030204" pitchFamily="34" charset="0"/>
              <a:buChar char="»"/>
            </a:pPr>
            <a:r>
              <a:rPr lang="en-US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Connecting existing projects</a:t>
            </a:r>
          </a:p>
          <a:p>
            <a:pPr marL="342900" indent="-342900" eaLnBrk="1" fontAlgn="auto" hangingPunct="1">
              <a:spcBef>
                <a:spcPts val="0"/>
              </a:spcBef>
              <a:spcAft>
                <a:spcPts val="1197"/>
              </a:spcAft>
              <a:buFont typeface="Calibri" panose="020F0502020204030204" pitchFamily="34" charset="0"/>
              <a:buChar char="»"/>
            </a:pPr>
            <a:r>
              <a:rPr lang="en-US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Distribution </a:t>
            </a:r>
            <a:r>
              <a:rPr lang="en-US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&amp; scaling </a:t>
            </a:r>
          </a:p>
          <a:p>
            <a:pPr marL="342900" indent="-342900" eaLnBrk="1" fontAlgn="auto" hangingPunct="1">
              <a:spcBef>
                <a:spcPts val="0"/>
              </a:spcBef>
              <a:spcAft>
                <a:spcPts val="1197"/>
              </a:spcAft>
              <a:buFont typeface="Calibri" panose="020F0502020204030204" pitchFamily="34" charset="0"/>
              <a:buChar char="»"/>
            </a:pPr>
            <a:r>
              <a:rPr lang="en-US" dirty="0" smtClean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EO serving Targets</a:t>
            </a:r>
            <a:endParaRPr lang="en-US" dirty="0" smtClean="0">
              <a:solidFill>
                <a:srgbClr val="0000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6767" y="255473"/>
            <a:ext cx="2489200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29263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6564429" y="1815602"/>
            <a:ext cx="24640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Alignment of Earth Obs. and GEO to the Goals, Targets, and Indicators</a:t>
            </a:r>
          </a:p>
          <a:p>
            <a:endParaRPr lang="en-US" b="1" i="1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endParaRPr lang="en-US" b="1" i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SDGs with most opportunities:</a:t>
            </a:r>
          </a:p>
          <a:p>
            <a:endParaRPr lang="en-US" b="1" i="1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grpSp>
        <p:nvGrpSpPr>
          <p:cNvPr id="26" name="Group 25"/>
          <p:cNvGrpSpPr/>
          <p:nvPr/>
        </p:nvGrpSpPr>
        <p:grpSpPr>
          <a:xfrm>
            <a:off x="6849073" y="3984674"/>
            <a:ext cx="1894779" cy="1909121"/>
            <a:chOff x="6882063" y="4288556"/>
            <a:chExt cx="1894779" cy="1909121"/>
          </a:xfrm>
        </p:grpSpPr>
        <p:pic>
          <p:nvPicPr>
            <p:cNvPr id="27" name="Picture 26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862442" y="5283277"/>
              <a:ext cx="914400" cy="914400"/>
            </a:xfrm>
            <a:prstGeom prst="rect">
              <a:avLst/>
            </a:prstGeom>
          </p:spPr>
        </p:pic>
        <p:pic>
          <p:nvPicPr>
            <p:cNvPr id="28" name="Picture 27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82063" y="4288556"/>
              <a:ext cx="914400" cy="914400"/>
            </a:xfrm>
            <a:prstGeom prst="rect">
              <a:avLst/>
            </a:prstGeom>
          </p:spPr>
        </p:pic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862442" y="4288556"/>
              <a:ext cx="914400" cy="914400"/>
            </a:xfrm>
            <a:prstGeom prst="rect">
              <a:avLst/>
            </a:prstGeom>
          </p:spPr>
        </p:pic>
        <p:pic>
          <p:nvPicPr>
            <p:cNvPr id="30" name="Picture 29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82063" y="5283277"/>
              <a:ext cx="914400" cy="914400"/>
            </a:xfrm>
            <a:prstGeom prst="rect">
              <a:avLst/>
            </a:prstGeom>
          </p:spPr>
        </p:pic>
      </p:grp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0" t="8970" r="33852" b="9108"/>
          <a:stretch/>
        </p:blipFill>
        <p:spPr>
          <a:xfrm>
            <a:off x="104892" y="107126"/>
            <a:ext cx="6360900" cy="6656993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6505932" y="234141"/>
            <a:ext cx="2490035" cy="884819"/>
            <a:chOff x="6517359" y="154131"/>
            <a:chExt cx="2490035" cy="884819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84434" y="154131"/>
              <a:ext cx="822960" cy="822960"/>
            </a:xfrm>
            <a:prstGeom prst="rect">
              <a:avLst/>
            </a:prstGeom>
          </p:spPr>
        </p:pic>
        <p:cxnSp>
          <p:nvCxnSpPr>
            <p:cNvPr id="12" name="Straight Connector 11"/>
            <p:cNvCxnSpPr/>
            <p:nvPr/>
          </p:nvCxnSpPr>
          <p:spPr>
            <a:xfrm>
              <a:off x="8029825" y="154131"/>
              <a:ext cx="0" cy="82296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Group 12"/>
            <p:cNvGrpSpPr/>
            <p:nvPr/>
          </p:nvGrpSpPr>
          <p:grpSpPr>
            <a:xfrm>
              <a:off x="6517359" y="160876"/>
              <a:ext cx="1494970" cy="878074"/>
              <a:chOff x="6517359" y="160876"/>
              <a:chExt cx="1494970" cy="878074"/>
            </a:xfrm>
          </p:grpSpPr>
          <p:sp>
            <p:nvSpPr>
              <p:cNvPr id="14" name="TextBox 13"/>
              <p:cNvSpPr txBox="1"/>
              <p:nvPr/>
            </p:nvSpPr>
            <p:spPr>
              <a:xfrm>
                <a:off x="6517359" y="669618"/>
                <a:ext cx="1494970" cy="369332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b="1" i="1" dirty="0" smtClean="0">
                    <a:solidFill>
                      <a:srgbClr val="000099"/>
                    </a:solidFill>
                    <a:latin typeface="Candara" panose="020E0502030303020204" pitchFamily="34" charset="0"/>
                  </a:rPr>
                  <a:t>EO4SDG</a:t>
                </a:r>
                <a:endParaRPr lang="en-US" b="1" i="1" dirty="0">
                  <a:solidFill>
                    <a:srgbClr val="000099"/>
                  </a:solidFill>
                  <a:latin typeface="Candara" panose="020E0502030303020204" pitchFamily="34" charset="0"/>
                </a:endParaRPr>
              </a:p>
            </p:txBody>
          </p:sp>
          <p:pic>
            <p:nvPicPr>
              <p:cNvPr id="15" name="Picture 14"/>
              <p:cNvPicPr>
                <a:picLocks noChangeAspect="1"/>
              </p:cNvPicPr>
              <p:nvPr/>
            </p:nvPicPr>
            <p:blipFill>
              <a:blip r:embed="rId9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573770" y="160876"/>
                <a:ext cx="1371600" cy="480479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05020465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166293" y="200976"/>
            <a:ext cx="5751025" cy="5218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93" b="1" i="1" dirty="0" smtClean="0">
                <a:solidFill>
                  <a:srgbClr val="000099"/>
                </a:solidFill>
                <a:latin typeface="Calibri" panose="020F0502020204030204" pitchFamily="34" charset="0"/>
              </a:rPr>
              <a:t>SDG Indicators and Targets</a:t>
            </a:r>
            <a:endParaRPr lang="en-US" sz="2793" b="1" i="1" dirty="0">
              <a:solidFill>
                <a:srgbClr val="000099"/>
              </a:solidFill>
              <a:latin typeface="Calibri" panose="020F0502020204030204" pitchFamily="34" charset="0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6517362" y="154131"/>
            <a:ext cx="2490035" cy="884819"/>
            <a:chOff x="6517359" y="154131"/>
            <a:chExt cx="2490035" cy="884819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84434" y="154131"/>
              <a:ext cx="822960" cy="822960"/>
            </a:xfrm>
            <a:prstGeom prst="rect">
              <a:avLst/>
            </a:prstGeom>
          </p:spPr>
        </p:pic>
        <p:cxnSp>
          <p:nvCxnSpPr>
            <p:cNvPr id="16" name="Straight Connector 15"/>
            <p:cNvCxnSpPr/>
            <p:nvPr/>
          </p:nvCxnSpPr>
          <p:spPr>
            <a:xfrm>
              <a:off x="8029825" y="154131"/>
              <a:ext cx="0" cy="82296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" name="Group 16"/>
            <p:cNvGrpSpPr/>
            <p:nvPr/>
          </p:nvGrpSpPr>
          <p:grpSpPr>
            <a:xfrm>
              <a:off x="6517359" y="160876"/>
              <a:ext cx="1494970" cy="878074"/>
              <a:chOff x="6517359" y="160876"/>
              <a:chExt cx="1494970" cy="878074"/>
            </a:xfrm>
          </p:grpSpPr>
          <p:sp>
            <p:nvSpPr>
              <p:cNvPr id="18" name="TextBox 17"/>
              <p:cNvSpPr txBox="1"/>
              <p:nvPr/>
            </p:nvSpPr>
            <p:spPr>
              <a:xfrm>
                <a:off x="6517359" y="669618"/>
                <a:ext cx="1494970" cy="369332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b="1" i="1" dirty="0" smtClean="0">
                    <a:solidFill>
                      <a:srgbClr val="000099"/>
                    </a:solidFill>
                    <a:latin typeface="Candara" panose="020E0502030303020204" pitchFamily="34" charset="0"/>
                  </a:rPr>
                  <a:t>EO4SDG</a:t>
                </a:r>
                <a:endParaRPr lang="en-US" b="1" i="1" dirty="0">
                  <a:solidFill>
                    <a:srgbClr val="000099"/>
                  </a:solidFill>
                  <a:latin typeface="Candara" panose="020E0502030303020204" pitchFamily="34" charset="0"/>
                </a:endParaRPr>
              </a:p>
            </p:txBody>
          </p:sp>
          <p:pic>
            <p:nvPicPr>
              <p:cNvPr id="19" name="Picture 18"/>
              <p:cNvPicPr>
                <a:picLocks noChangeAspect="1"/>
              </p:cNvPicPr>
              <p:nvPr/>
            </p:nvPicPr>
            <p:blipFill>
              <a:blip r:embed="rId4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573770" y="160876"/>
                <a:ext cx="1371600" cy="480479"/>
              </a:xfrm>
              <a:prstGeom prst="rect">
                <a:avLst/>
              </a:prstGeom>
            </p:spPr>
          </p:pic>
        </p:grpSp>
      </p:grpSp>
      <p:sp>
        <p:nvSpPr>
          <p:cNvPr id="12" name="Rectangle 11"/>
          <p:cNvSpPr/>
          <p:nvPr/>
        </p:nvSpPr>
        <p:spPr>
          <a:xfrm>
            <a:off x="286881" y="1269925"/>
            <a:ext cx="4206240" cy="4954500"/>
          </a:xfrm>
          <a:prstGeom prst="rect">
            <a:avLst/>
          </a:prstGeom>
          <a:solidFill>
            <a:schemeClr val="bg1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lIns="182416" tIns="91208" rIns="273623" bIns="182416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Earth Observations have </a:t>
            </a:r>
            <a:r>
              <a:rPr lang="en-US" sz="24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broader </a:t>
            </a:r>
            <a:r>
              <a:rPr lang="en-US" sz="24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applicability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Earth observations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can 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contribute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to progress on 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many 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more 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Targets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than 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Indicators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Earth observations can expedite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process of countries achieving SDGs by directly informing 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Targets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Build 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broader scientific and technological base in country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600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752974" y="1269925"/>
            <a:ext cx="4206240" cy="5077610"/>
          </a:xfrm>
          <a:prstGeom prst="rect">
            <a:avLst/>
          </a:prstGeom>
          <a:solidFill>
            <a:schemeClr val="bg1"/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square" lIns="182416" tIns="91208" rIns="273623" bIns="182416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1200"/>
              </a:spcAft>
            </a:pPr>
            <a:r>
              <a:rPr lang="en-US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Example: Goal 11</a:t>
            </a:r>
          </a:p>
          <a:p>
            <a:pPr eaLnBrk="1" fontAlgn="auto" hangingPunct="1">
              <a:spcBef>
                <a:spcPts val="0"/>
              </a:spcBef>
              <a:spcAft>
                <a:spcPts val="1200"/>
              </a:spcAft>
            </a:pPr>
            <a:r>
              <a:rPr lang="en-US" sz="16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11.4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</a:rPr>
              <a:t>: Strengthen efforts to protect and safeguard the world’s cultural and natural </a:t>
            </a:r>
            <a:r>
              <a:rPr lang="en-US" sz="16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heritage</a:t>
            </a:r>
          </a:p>
          <a:p>
            <a:pPr eaLnBrk="1" fontAlgn="auto" hangingPunct="1">
              <a:spcBef>
                <a:spcPts val="0"/>
              </a:spcBef>
              <a:spcAft>
                <a:spcPts val="600"/>
              </a:spcAft>
            </a:pPr>
            <a:r>
              <a:rPr lang="en-US" sz="16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11.4.1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</a:rPr>
              <a:t>: Total expenditure </a:t>
            </a:r>
            <a:r>
              <a:rPr lang="en-US" sz="16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per 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</a:rPr>
              <a:t>capita spent on the preservation, protection </a:t>
            </a:r>
            <a:r>
              <a:rPr lang="en-US" sz="16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&amp; conservation 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</a:rPr>
              <a:t>of all cultural and natural </a:t>
            </a:r>
            <a:r>
              <a:rPr lang="en-US" sz="16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heritage</a:t>
            </a:r>
          </a:p>
          <a:p>
            <a:pPr eaLnBrk="1" fontAlgn="auto" hangingPunct="1">
              <a:spcBef>
                <a:spcPts val="0"/>
              </a:spcBef>
              <a:spcAft>
                <a:spcPts val="600"/>
              </a:spcAft>
            </a:pPr>
            <a:endParaRPr lang="en-US" sz="16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lvl="0" eaLnBrk="1" fontAlgn="auto" hangingPunct="1">
              <a:spcBef>
                <a:spcPts val="0"/>
              </a:spcBef>
              <a:spcAft>
                <a:spcPts val="1200"/>
              </a:spcAft>
            </a:pPr>
            <a:r>
              <a:rPr lang="en-US" sz="1800" b="1" i="1" dirty="0">
                <a:solidFill>
                  <a:srgbClr val="000000"/>
                </a:solidFill>
                <a:latin typeface="Calibri" panose="020F0502020204030204" pitchFamily="34" charset="0"/>
              </a:rPr>
              <a:t>Example: Goal </a:t>
            </a:r>
            <a:r>
              <a:rPr lang="en-US" sz="18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14</a:t>
            </a:r>
            <a:endParaRPr lang="en-US" sz="1800" b="1" i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lvl="0" eaLnBrk="1" fontAlgn="auto" hangingPunct="1">
              <a:spcBef>
                <a:spcPts val="0"/>
              </a:spcBef>
              <a:spcAft>
                <a:spcPts val="1200"/>
              </a:spcAft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</a:rPr>
              <a:t>14.2 By 2020, sustainably manage and protect marine and coastal ecosystems to avoid significant adverse </a:t>
            </a:r>
            <a:r>
              <a:rPr lang="en-US" sz="16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impacts [and] achieve 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</a:rPr>
              <a:t>healthy and productive oceans</a:t>
            </a:r>
          </a:p>
          <a:p>
            <a:pPr lvl="0" eaLnBrk="1" fontAlgn="auto" hangingPunct="1">
              <a:spcBef>
                <a:spcPts val="0"/>
              </a:spcBef>
              <a:spcAft>
                <a:spcPts val="600"/>
              </a:spcAft>
            </a:pPr>
            <a:r>
              <a:rPr lang="en-US" sz="16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14.2.1  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</a:rPr>
              <a:t>Proportion of national exclusive economic zones managed using ecosystem-based approaches</a:t>
            </a: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7317" y="1428772"/>
            <a:ext cx="457200" cy="45720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7317" y="3888153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626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166293" y="200976"/>
            <a:ext cx="5751025" cy="5218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93" b="1" i="1" dirty="0" smtClean="0">
                <a:solidFill>
                  <a:srgbClr val="000099"/>
                </a:solidFill>
                <a:latin typeface="Calibri" panose="020F0502020204030204" pitchFamily="34" charset="0"/>
              </a:rPr>
              <a:t>SDG Indicators and Targets</a:t>
            </a:r>
            <a:endParaRPr lang="en-US" sz="2793" b="1" i="1" dirty="0">
              <a:solidFill>
                <a:srgbClr val="000099"/>
              </a:solidFill>
              <a:latin typeface="Calibri" panose="020F0502020204030204" pitchFamily="34" charset="0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6517362" y="154131"/>
            <a:ext cx="2490035" cy="884819"/>
            <a:chOff x="6517359" y="154131"/>
            <a:chExt cx="2490035" cy="884819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84434" y="154131"/>
              <a:ext cx="822960" cy="822960"/>
            </a:xfrm>
            <a:prstGeom prst="rect">
              <a:avLst/>
            </a:prstGeom>
          </p:spPr>
        </p:pic>
        <p:cxnSp>
          <p:nvCxnSpPr>
            <p:cNvPr id="16" name="Straight Connector 15"/>
            <p:cNvCxnSpPr/>
            <p:nvPr/>
          </p:nvCxnSpPr>
          <p:spPr>
            <a:xfrm>
              <a:off x="8029825" y="154131"/>
              <a:ext cx="0" cy="82296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" name="Group 16"/>
            <p:cNvGrpSpPr/>
            <p:nvPr/>
          </p:nvGrpSpPr>
          <p:grpSpPr>
            <a:xfrm>
              <a:off x="6517359" y="160876"/>
              <a:ext cx="1494970" cy="878074"/>
              <a:chOff x="6517359" y="160876"/>
              <a:chExt cx="1494970" cy="878074"/>
            </a:xfrm>
          </p:grpSpPr>
          <p:sp>
            <p:nvSpPr>
              <p:cNvPr id="18" name="TextBox 17"/>
              <p:cNvSpPr txBox="1"/>
              <p:nvPr/>
            </p:nvSpPr>
            <p:spPr>
              <a:xfrm>
                <a:off x="6517359" y="669618"/>
                <a:ext cx="1494970" cy="369332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b="1" i="1" dirty="0" smtClean="0">
                    <a:solidFill>
                      <a:srgbClr val="000099"/>
                    </a:solidFill>
                    <a:latin typeface="Candara" panose="020E0502030303020204" pitchFamily="34" charset="0"/>
                  </a:rPr>
                  <a:t>EO4SDG</a:t>
                </a:r>
                <a:endParaRPr lang="en-US" b="1" i="1" dirty="0">
                  <a:solidFill>
                    <a:srgbClr val="000099"/>
                  </a:solidFill>
                  <a:latin typeface="Candara" panose="020E0502030303020204" pitchFamily="34" charset="0"/>
                </a:endParaRPr>
              </a:p>
            </p:txBody>
          </p:sp>
          <p:pic>
            <p:nvPicPr>
              <p:cNvPr id="19" name="Picture 18"/>
              <p:cNvPicPr>
                <a:picLocks noChangeAspect="1"/>
              </p:cNvPicPr>
              <p:nvPr/>
            </p:nvPicPr>
            <p:blipFill>
              <a:blip r:embed="rId4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573770" y="160876"/>
                <a:ext cx="1371600" cy="480479"/>
              </a:xfrm>
              <a:prstGeom prst="rect">
                <a:avLst/>
              </a:prstGeom>
            </p:spPr>
          </p:pic>
        </p:grpSp>
      </p:grpSp>
      <p:sp>
        <p:nvSpPr>
          <p:cNvPr id="12" name="Rectangle 11"/>
          <p:cNvSpPr/>
          <p:nvPr/>
        </p:nvSpPr>
        <p:spPr>
          <a:xfrm>
            <a:off x="286881" y="1269925"/>
            <a:ext cx="4206240" cy="4954500"/>
          </a:xfrm>
          <a:prstGeom prst="rect">
            <a:avLst/>
          </a:prstGeom>
          <a:solidFill>
            <a:schemeClr val="bg1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lIns="182416" tIns="91208" rIns="273623" bIns="182416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Earth Observations have </a:t>
            </a:r>
            <a:r>
              <a:rPr lang="en-US" sz="24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broader </a:t>
            </a:r>
            <a:r>
              <a:rPr lang="en-US" sz="24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applicability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Earth observations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can 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contribute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to progress on 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many 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more 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Targets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than 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Indicators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Earth observations can expedite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process of countries achieving SDGs by directly informing 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Targets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Build </a:t>
            </a:r>
            <a:r>
              <a:rPr lang="en-US" dirty="0" smtClean="0">
                <a:solidFill>
                  <a:srgbClr val="000000"/>
                </a:solidFill>
                <a:latin typeface="Calibri" panose="020F0502020204030204" pitchFamily="34" charset="0"/>
              </a:rPr>
              <a:t>broader scientific and technological base in country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600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752974" y="1269925"/>
            <a:ext cx="4206240" cy="5077610"/>
          </a:xfrm>
          <a:prstGeom prst="rect">
            <a:avLst/>
          </a:prstGeom>
          <a:solidFill>
            <a:schemeClr val="bg1"/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square" lIns="182416" tIns="91208" rIns="273623" bIns="182416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1200"/>
              </a:spcAft>
            </a:pPr>
            <a:r>
              <a:rPr lang="en-US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Example: Goal 11</a:t>
            </a:r>
          </a:p>
          <a:p>
            <a:pPr eaLnBrk="1" fontAlgn="auto" hangingPunct="1">
              <a:spcBef>
                <a:spcPts val="0"/>
              </a:spcBef>
              <a:spcAft>
                <a:spcPts val="1200"/>
              </a:spcAft>
            </a:pPr>
            <a:r>
              <a:rPr lang="en-US" sz="16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11.4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</a:rPr>
              <a:t>: Strengthen efforts to protect and safeguard the world’s cultural and natural </a:t>
            </a:r>
            <a:r>
              <a:rPr lang="en-US" sz="16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heritage</a:t>
            </a:r>
          </a:p>
          <a:p>
            <a:pPr eaLnBrk="1" fontAlgn="auto" hangingPunct="1">
              <a:spcBef>
                <a:spcPts val="0"/>
              </a:spcBef>
              <a:spcAft>
                <a:spcPts val="600"/>
              </a:spcAft>
            </a:pPr>
            <a:r>
              <a:rPr lang="en-US" sz="16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11.4.1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</a:rPr>
              <a:t>: Total expenditure </a:t>
            </a:r>
            <a:r>
              <a:rPr lang="en-US" sz="16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per 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</a:rPr>
              <a:t>capita spent on the preservation, protection </a:t>
            </a:r>
            <a:r>
              <a:rPr lang="en-US" sz="16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&amp; conservation 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</a:rPr>
              <a:t>of all cultural and natural </a:t>
            </a:r>
            <a:r>
              <a:rPr lang="en-US" sz="16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heritage</a:t>
            </a:r>
          </a:p>
          <a:p>
            <a:pPr eaLnBrk="1" fontAlgn="auto" hangingPunct="1">
              <a:spcBef>
                <a:spcPts val="0"/>
              </a:spcBef>
              <a:spcAft>
                <a:spcPts val="600"/>
              </a:spcAft>
            </a:pPr>
            <a:endParaRPr lang="en-US" sz="16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lvl="0" eaLnBrk="1" fontAlgn="auto" hangingPunct="1">
              <a:spcBef>
                <a:spcPts val="0"/>
              </a:spcBef>
              <a:spcAft>
                <a:spcPts val="1200"/>
              </a:spcAft>
            </a:pPr>
            <a:r>
              <a:rPr lang="en-US" sz="1800" b="1" i="1" dirty="0">
                <a:solidFill>
                  <a:srgbClr val="000000"/>
                </a:solidFill>
                <a:latin typeface="Calibri" panose="020F0502020204030204" pitchFamily="34" charset="0"/>
              </a:rPr>
              <a:t>Example: Goal </a:t>
            </a:r>
            <a:r>
              <a:rPr lang="en-US" sz="18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14</a:t>
            </a:r>
            <a:endParaRPr lang="en-US" sz="1800" b="1" i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lvl="0" eaLnBrk="1" fontAlgn="auto" hangingPunct="1">
              <a:spcBef>
                <a:spcPts val="0"/>
              </a:spcBef>
              <a:spcAft>
                <a:spcPts val="1200"/>
              </a:spcAft>
            </a:pP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</a:rPr>
              <a:t>14.2 By 2020, sustainably manage and protect marine and coastal ecosystems to avoid significant adverse </a:t>
            </a:r>
            <a:r>
              <a:rPr lang="en-US" sz="16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impacts [and] achieve 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</a:rPr>
              <a:t>healthy and productive oceans</a:t>
            </a:r>
          </a:p>
          <a:p>
            <a:pPr lvl="0" eaLnBrk="1" fontAlgn="auto" hangingPunct="1">
              <a:spcBef>
                <a:spcPts val="0"/>
              </a:spcBef>
              <a:spcAft>
                <a:spcPts val="600"/>
              </a:spcAft>
            </a:pPr>
            <a:r>
              <a:rPr lang="en-US" sz="16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14.2.1  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</a:rPr>
              <a:t>Proportion of national exclusive economic zones managed using ecosystem-based approaches</a:t>
            </a: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7317" y="1428772"/>
            <a:ext cx="457200" cy="45720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7317" y="3888153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4997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3_Blank">
  <a:themeElements>
    <a:clrScheme name="Custom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FFFFFF"/>
      </a:hlink>
      <a:folHlink>
        <a:srgbClr val="FFFFFF"/>
      </a:folHlink>
    </a:clrScheme>
    <a:fontScheme name="Blan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4_Blank">
  <a:themeElements>
    <a:clrScheme name="Custom 28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0099"/>
      </a:hlink>
      <a:folHlink>
        <a:srgbClr val="000099"/>
      </a:folHlink>
    </a:clrScheme>
    <a:fontScheme name="Blan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1688</TotalTime>
  <Words>1205</Words>
  <Application>Microsoft Macintosh PowerPoint</Application>
  <PresentationFormat>On-screen Show (4:3)</PresentationFormat>
  <Paragraphs>205</Paragraphs>
  <Slides>15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25" baseType="lpstr">
      <vt:lpstr>Calibri</vt:lpstr>
      <vt:lpstr>Cambria Math</vt:lpstr>
      <vt:lpstr>Candara</vt:lpstr>
      <vt:lpstr>Symbol</vt:lpstr>
      <vt:lpstr>Times</vt:lpstr>
      <vt:lpstr>Verdana</vt:lpstr>
      <vt:lpstr>Wingdings</vt:lpstr>
      <vt:lpstr>Arial</vt:lpstr>
      <vt:lpstr>13_Blank</vt:lpstr>
      <vt:lpstr>14_Blank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15.0035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Argyro Kavvada</dc:creator>
  <cp:lastModifiedBy>Argyro Kavvada</cp:lastModifiedBy>
  <cp:revision>93</cp:revision>
  <dcterms:created xsi:type="dcterms:W3CDTF">2017-03-03T12:27:41Z</dcterms:created>
  <dcterms:modified xsi:type="dcterms:W3CDTF">2017-07-12T18:26:19Z</dcterms:modified>
</cp:coreProperties>
</file>